
<file path=[Content_Types].xml><?xml version="1.0" encoding="utf-8"?>
<Types xmlns="http://schemas.openxmlformats.org/package/2006/content-types">
  <Default Extension="bin" ContentType="image/unknown"/>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67"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0" autoAdjust="0"/>
    <p:restoredTop sz="94660"/>
  </p:normalViewPr>
  <p:slideViewPr>
    <p:cSldViewPr snapToGrid="0">
      <p:cViewPr varScale="1">
        <p:scale>
          <a:sx n="84" d="100"/>
          <a:sy n="84" d="100"/>
        </p:scale>
        <p:origin x="39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fs-home.local.valenciacc.edu\home-folder\dbarkowitz\Staff%20Training%20Day%2011-22-2019\Report%20on%20Financial%20Aid%20by%20Race%20-%20Ethnicity%2019-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latin typeface="+mj-lt"/>
              </a:rPr>
              <a:t>Valencia</a:t>
            </a:r>
            <a:r>
              <a:rPr lang="en-US" sz="2000" baseline="0" dirty="0">
                <a:latin typeface="+mj-lt"/>
              </a:rPr>
              <a:t> College Financial Aid Participation by Race / Ethnicity 2019-20</a:t>
            </a:r>
            <a:endParaRPr lang="en-US" sz="2000" dirty="0">
              <a:latin typeface="+mj-lt"/>
            </a:endParaRPr>
          </a:p>
        </c:rich>
      </c:tx>
      <c:layout>
        <c:manualLayout>
          <c:xMode val="edge"/>
          <c:yMode val="edge"/>
          <c:x val="0.17996640067198655"/>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Data!$A$37</c:f>
              <c:strCache>
                <c:ptCount val="1"/>
                <c:pt idx="0">
                  <c:v>Asian-American</c:v>
                </c:pt>
              </c:strCache>
            </c:strRef>
          </c:tx>
          <c:spPr>
            <a:solidFill>
              <a:schemeClr val="accent1"/>
            </a:solidFill>
            <a:ln>
              <a:noFill/>
            </a:ln>
            <a:effectLst/>
          </c:spPr>
          <c:invertIfNegative val="0"/>
          <c:dLbls>
            <c:spPr>
              <a:noFill/>
              <a:ln>
                <a:noFill/>
              </a:ln>
              <a:effectLst/>
            </c:spPr>
            <c:txPr>
              <a:bodyPr rot="-1200000" spcFirstLastPara="1" vertOverflow="ellipsis"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Data!$B$37:$N$37</c:f>
              <c:numCache>
                <c:formatCode>0.00%</c:formatCode>
                <c:ptCount val="13"/>
                <c:pt idx="0">
                  <c:v>3.8543155341908102E-2</c:v>
                </c:pt>
                <c:pt idx="1">
                  <c:v>4.4224505136557256E-2</c:v>
                </c:pt>
                <c:pt idx="2">
                  <c:v>3.8765525028227325E-2</c:v>
                </c:pt>
                <c:pt idx="3">
                  <c:v>4.9956178790534621E-2</c:v>
                </c:pt>
                <c:pt idx="4">
                  <c:v>4.0600667408231365E-2</c:v>
                </c:pt>
                <c:pt idx="5">
                  <c:v>5.0550550550550549E-2</c:v>
                </c:pt>
                <c:pt idx="6">
                  <c:v>1.7565872020075281E-2</c:v>
                </c:pt>
                <c:pt idx="7">
                  <c:v>4.6718257380338205E-2</c:v>
                </c:pt>
                <c:pt idx="8">
                  <c:v>3.6912751677852351E-2</c:v>
                </c:pt>
                <c:pt idx="9">
                  <c:v>2.2810333963453056E-2</c:v>
                </c:pt>
                <c:pt idx="10">
                  <c:v>0</c:v>
                </c:pt>
                <c:pt idx="11">
                  <c:v>3.9634146341463415E-2</c:v>
                </c:pt>
                <c:pt idx="12">
                  <c:v>4.7286396742109799E-2</c:v>
                </c:pt>
              </c:numCache>
            </c:numRef>
          </c:val>
          <c:extLst>
            <c:ext xmlns:c16="http://schemas.microsoft.com/office/drawing/2014/chart" uri="{C3380CC4-5D6E-409C-BE32-E72D297353CC}">
              <c16:uniqueId val="{00000000-4D7F-4D2D-A2A8-B9C7F3385857}"/>
            </c:ext>
          </c:extLst>
        </c:ser>
        <c:ser>
          <c:idx val="1"/>
          <c:order val="1"/>
          <c:tx>
            <c:strRef>
              <c:f>Data!$A$38</c:f>
              <c:strCache>
                <c:ptCount val="1"/>
                <c:pt idx="0">
                  <c:v>Black / African-American</c:v>
                </c:pt>
              </c:strCache>
            </c:strRef>
          </c:tx>
          <c:spPr>
            <a:solidFill>
              <a:schemeClr val="bg2">
                <a:lumMod val="60000"/>
                <a:lumOff val="40000"/>
              </a:schemeClr>
            </a:solidFill>
            <a:ln>
              <a:noFill/>
            </a:ln>
            <a:effectLst/>
          </c:spPr>
          <c:invertIfNegative val="0"/>
          <c:dLbls>
            <c:spPr>
              <a:noFill/>
              <a:ln>
                <a:noFill/>
              </a:ln>
              <a:effectLst/>
            </c:spPr>
            <c:txPr>
              <a:bodyPr rot="-1200000" spcFirstLastPara="1" vertOverflow="ellipsis" wrap="square" lIns="38100" tIns="19050" rIns="38100" bIns="19050" anchor="ctr" anchorCtr="1">
                <a:spAutoFit/>
              </a:bodyPr>
              <a:lstStyle/>
              <a:p>
                <a:pPr>
                  <a:defRPr sz="1200" b="1" i="0" u="none" strike="noStrike" kern="1200" baseline="0">
                    <a:solidFill>
                      <a:schemeClr val="accent4">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Data!$B$38:$N$38</c:f>
              <c:numCache>
                <c:formatCode>0.00%</c:formatCode>
                <c:ptCount val="13"/>
                <c:pt idx="0">
                  <c:v>0.23424710926334935</c:v>
                </c:pt>
                <c:pt idx="1">
                  <c:v>0.2070909546479579</c:v>
                </c:pt>
                <c:pt idx="2">
                  <c:v>0.23280224145862083</c:v>
                </c:pt>
                <c:pt idx="3">
                  <c:v>6.660823838737949E-2</c:v>
                </c:pt>
                <c:pt idx="4">
                  <c:v>0.23359288097886541</c:v>
                </c:pt>
                <c:pt idx="5">
                  <c:v>0.22522522522522523</c:v>
                </c:pt>
                <c:pt idx="6">
                  <c:v>0.21706398996235884</c:v>
                </c:pt>
                <c:pt idx="7">
                  <c:v>0.19747778733161364</c:v>
                </c:pt>
                <c:pt idx="8">
                  <c:v>0.1174496644295302</c:v>
                </c:pt>
                <c:pt idx="9">
                  <c:v>0.26616257088846879</c:v>
                </c:pt>
                <c:pt idx="10">
                  <c:v>0.25352112676056338</c:v>
                </c:pt>
                <c:pt idx="11">
                  <c:v>0.36890243902439024</c:v>
                </c:pt>
                <c:pt idx="12">
                  <c:v>0.1739212154436526</c:v>
                </c:pt>
              </c:numCache>
            </c:numRef>
          </c:val>
          <c:extLst>
            <c:ext xmlns:c16="http://schemas.microsoft.com/office/drawing/2014/chart" uri="{C3380CC4-5D6E-409C-BE32-E72D297353CC}">
              <c16:uniqueId val="{00000001-4D7F-4D2D-A2A8-B9C7F3385857}"/>
            </c:ext>
          </c:extLst>
        </c:ser>
        <c:ser>
          <c:idx val="2"/>
          <c:order val="2"/>
          <c:tx>
            <c:strRef>
              <c:f>Data!$A$39</c:f>
              <c:strCache>
                <c:ptCount val="1"/>
                <c:pt idx="0">
                  <c:v>Hispanic</c:v>
                </c:pt>
              </c:strCache>
            </c:strRef>
          </c:tx>
          <c:spPr>
            <a:solidFill>
              <a:srgbClr val="00B050"/>
            </a:solidFill>
            <a:ln>
              <a:noFill/>
            </a:ln>
            <a:effectLst/>
          </c:spPr>
          <c:invertIfNegative val="0"/>
          <c:dLbls>
            <c:spPr>
              <a:noFill/>
              <a:ln>
                <a:noFill/>
              </a:ln>
              <a:effectLst/>
            </c:spPr>
            <c:txPr>
              <a:bodyPr rot="-1200000" spcFirstLastPara="1" vertOverflow="ellipsis" wrap="square" lIns="38100" tIns="19050" rIns="38100" bIns="19050" anchor="ctr" anchorCtr="1">
                <a:spAutoFit/>
              </a:bodyPr>
              <a:lstStyle/>
              <a:p>
                <a:pPr>
                  <a:defRPr sz="1200" b="1" i="0" u="none" strike="noStrike" kern="1200" baseline="0">
                    <a:solidFill>
                      <a:schemeClr val="accent4">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Data!$B$39:$N$39</c:f>
              <c:numCache>
                <c:formatCode>0.00%</c:formatCode>
                <c:ptCount val="13"/>
                <c:pt idx="0">
                  <c:v>0.47087609891299642</c:v>
                </c:pt>
                <c:pt idx="1">
                  <c:v>0.48346279128038083</c:v>
                </c:pt>
                <c:pt idx="2">
                  <c:v>0.47321540584619243</c:v>
                </c:pt>
                <c:pt idx="3">
                  <c:v>0.27870289219982469</c:v>
                </c:pt>
                <c:pt idx="4">
                  <c:v>0.40934371523915464</c:v>
                </c:pt>
                <c:pt idx="5">
                  <c:v>0.42942942942942941</c:v>
                </c:pt>
                <c:pt idx="6">
                  <c:v>0.3588456712672522</c:v>
                </c:pt>
                <c:pt idx="7">
                  <c:v>0.3959587274290628</c:v>
                </c:pt>
                <c:pt idx="8">
                  <c:v>0.3087248322147651</c:v>
                </c:pt>
                <c:pt idx="9">
                  <c:v>0.35740390674228101</c:v>
                </c:pt>
                <c:pt idx="10">
                  <c:v>0.22535211267605634</c:v>
                </c:pt>
                <c:pt idx="11">
                  <c:v>0.4451219512195122</c:v>
                </c:pt>
                <c:pt idx="12">
                  <c:v>0.39526979403242229</c:v>
                </c:pt>
              </c:numCache>
            </c:numRef>
          </c:val>
          <c:extLst>
            <c:ext xmlns:c16="http://schemas.microsoft.com/office/drawing/2014/chart" uri="{C3380CC4-5D6E-409C-BE32-E72D297353CC}">
              <c16:uniqueId val="{00000002-4D7F-4D2D-A2A8-B9C7F3385857}"/>
            </c:ext>
          </c:extLst>
        </c:ser>
        <c:ser>
          <c:idx val="3"/>
          <c:order val="3"/>
          <c:tx>
            <c:strRef>
              <c:f>Data!$A$40</c:f>
              <c:strCache>
                <c:ptCount val="1"/>
                <c:pt idx="0">
                  <c:v>Native American / Native Alaskan</c:v>
                </c:pt>
              </c:strCache>
            </c:strRef>
          </c:tx>
          <c:spPr>
            <a:solidFill>
              <a:schemeClr val="accent4"/>
            </a:solidFill>
            <a:ln>
              <a:noFill/>
            </a:ln>
            <a:effectLst/>
          </c:spPr>
          <c:invertIfNegative val="0"/>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Data!$B$40:$N$40</c:f>
              <c:numCache>
                <c:formatCode>0.00%</c:formatCode>
                <c:ptCount val="13"/>
                <c:pt idx="0">
                  <c:v>1.9055043090381535E-3</c:v>
                </c:pt>
                <c:pt idx="1">
                  <c:v>1.1275369581558506E-3</c:v>
                </c:pt>
                <c:pt idx="2">
                  <c:v>1.8400033454606282E-3</c:v>
                </c:pt>
                <c:pt idx="3">
                  <c:v>8.7642418930762491E-4</c:v>
                </c:pt>
                <c:pt idx="4">
                  <c:v>2.7808676307007787E-3</c:v>
                </c:pt>
                <c:pt idx="5">
                  <c:v>2.002002002002002E-3</c:v>
                </c:pt>
                <c:pt idx="6">
                  <c:v>3.7641154328732747E-3</c:v>
                </c:pt>
                <c:pt idx="7">
                  <c:v>2.2929206076239611E-3</c:v>
                </c:pt>
                <c:pt idx="8">
                  <c:v>3.3557046979865771E-3</c:v>
                </c:pt>
                <c:pt idx="9">
                  <c:v>3.0245746691871457E-3</c:v>
                </c:pt>
                <c:pt idx="10">
                  <c:v>1.4084507042253521E-2</c:v>
                </c:pt>
                <c:pt idx="11">
                  <c:v>0</c:v>
                </c:pt>
                <c:pt idx="12">
                  <c:v>2.4277547184587672E-3</c:v>
                </c:pt>
              </c:numCache>
            </c:numRef>
          </c:val>
          <c:extLst>
            <c:ext xmlns:c16="http://schemas.microsoft.com/office/drawing/2014/chart" uri="{C3380CC4-5D6E-409C-BE32-E72D297353CC}">
              <c16:uniqueId val="{00000003-4D7F-4D2D-A2A8-B9C7F3385857}"/>
            </c:ext>
          </c:extLst>
        </c:ser>
        <c:ser>
          <c:idx val="4"/>
          <c:order val="4"/>
          <c:tx>
            <c:strRef>
              <c:f>Data!$A$41</c:f>
              <c:strCache>
                <c:ptCount val="1"/>
                <c:pt idx="0">
                  <c:v>More than one Race</c:v>
                </c:pt>
              </c:strCache>
            </c:strRef>
          </c:tx>
          <c:spPr>
            <a:solidFill>
              <a:schemeClr val="accent5"/>
            </a:solidFill>
            <a:ln>
              <a:noFill/>
            </a:ln>
            <a:effectLst/>
          </c:spPr>
          <c:invertIfNegative val="0"/>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Data!$B$41:$N$41</c:f>
              <c:numCache>
                <c:formatCode>0.00%</c:formatCode>
                <c:ptCount val="13"/>
                <c:pt idx="0">
                  <c:v>1.8925122342038022E-2</c:v>
                </c:pt>
                <c:pt idx="1">
                  <c:v>2.1673765973440239E-2</c:v>
                </c:pt>
                <c:pt idx="2">
                  <c:v>1.8567306486011792E-2</c:v>
                </c:pt>
                <c:pt idx="3">
                  <c:v>1.4899211218229623E-2</c:v>
                </c:pt>
                <c:pt idx="4">
                  <c:v>1.7797552836484983E-2</c:v>
                </c:pt>
                <c:pt idx="5">
                  <c:v>2.0270270270270271E-2</c:v>
                </c:pt>
                <c:pt idx="6">
                  <c:v>2.258469259723965E-2</c:v>
                </c:pt>
                <c:pt idx="7">
                  <c:v>1.9346517626827171E-2</c:v>
                </c:pt>
                <c:pt idx="8">
                  <c:v>2.6845637583892617E-2</c:v>
                </c:pt>
                <c:pt idx="9">
                  <c:v>2.835538752362949E-2</c:v>
                </c:pt>
                <c:pt idx="10">
                  <c:v>7.0422535211267609E-2</c:v>
                </c:pt>
                <c:pt idx="11">
                  <c:v>2.7439024390243903E-2</c:v>
                </c:pt>
                <c:pt idx="12">
                  <c:v>1.810635131960216E-2</c:v>
                </c:pt>
              </c:numCache>
            </c:numRef>
          </c:val>
          <c:extLst>
            <c:ext xmlns:c16="http://schemas.microsoft.com/office/drawing/2014/chart" uri="{C3380CC4-5D6E-409C-BE32-E72D297353CC}">
              <c16:uniqueId val="{00000004-4D7F-4D2D-A2A8-B9C7F3385857}"/>
            </c:ext>
          </c:extLst>
        </c:ser>
        <c:ser>
          <c:idx val="5"/>
          <c:order val="5"/>
          <c:tx>
            <c:strRef>
              <c:f>Data!$A$42</c:f>
              <c:strCache>
                <c:ptCount val="1"/>
                <c:pt idx="0">
                  <c:v>Native Hawaiian / Pacific Islander</c:v>
                </c:pt>
              </c:strCache>
            </c:strRef>
          </c:tx>
          <c:spPr>
            <a:solidFill>
              <a:schemeClr val="accent6"/>
            </a:solidFill>
            <a:ln>
              <a:noFill/>
            </a:ln>
            <a:effectLst/>
          </c:spPr>
          <c:invertIfNegative val="0"/>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Data!$B$42:$N$42</c:f>
              <c:numCache>
                <c:formatCode>0.00%</c:formatCode>
                <c:ptCount val="13"/>
                <c:pt idx="0">
                  <c:v>2.7283357152137195E-3</c:v>
                </c:pt>
                <c:pt idx="1">
                  <c:v>1.5033826108744675E-3</c:v>
                </c:pt>
                <c:pt idx="2">
                  <c:v>2.6345502446368085E-3</c:v>
                </c:pt>
                <c:pt idx="3">
                  <c:v>8.7642418930762491E-4</c:v>
                </c:pt>
                <c:pt idx="4">
                  <c:v>1.6685205784204673E-3</c:v>
                </c:pt>
                <c:pt idx="5">
                  <c:v>3.003003003003003E-3</c:v>
                </c:pt>
                <c:pt idx="6">
                  <c:v>2.509410288582183E-3</c:v>
                </c:pt>
                <c:pt idx="7">
                  <c:v>2.4362281456004587E-3</c:v>
                </c:pt>
                <c:pt idx="8">
                  <c:v>3.3557046979865771E-3</c:v>
                </c:pt>
                <c:pt idx="9">
                  <c:v>1.5122873345935729E-3</c:v>
                </c:pt>
                <c:pt idx="10">
                  <c:v>0</c:v>
                </c:pt>
                <c:pt idx="11">
                  <c:v>0</c:v>
                </c:pt>
                <c:pt idx="12">
                  <c:v>2.8193280601456652E-3</c:v>
                </c:pt>
              </c:numCache>
            </c:numRef>
          </c:val>
          <c:extLst>
            <c:ext xmlns:c16="http://schemas.microsoft.com/office/drawing/2014/chart" uri="{C3380CC4-5D6E-409C-BE32-E72D297353CC}">
              <c16:uniqueId val="{00000005-4D7F-4D2D-A2A8-B9C7F3385857}"/>
            </c:ext>
          </c:extLst>
        </c:ser>
        <c:ser>
          <c:idx val="6"/>
          <c:order val="6"/>
          <c:tx>
            <c:strRef>
              <c:f>Data!$A$43</c:f>
              <c:strCache>
                <c:ptCount val="1"/>
                <c:pt idx="0">
                  <c:v>White</c:v>
                </c:pt>
              </c:strCache>
            </c:strRef>
          </c:tx>
          <c:spPr>
            <a:solidFill>
              <a:srgbClr val="002060"/>
            </a:solidFill>
            <a:ln>
              <a:noFill/>
            </a:ln>
            <a:effectLst/>
          </c:spPr>
          <c:invertIfNegative val="0"/>
          <c:dLbls>
            <c:spPr>
              <a:noFill/>
              <a:ln>
                <a:noFill/>
              </a:ln>
              <a:effectLst/>
            </c:spPr>
            <c:txPr>
              <a:bodyPr rot="-2700000" spcFirstLastPara="1" vertOverflow="ellipsis" wrap="square" lIns="38100" tIns="19050" rIns="38100" bIns="19050" anchor="ctr" anchorCtr="1">
                <a:spAutoFit/>
              </a:bodyPr>
              <a:lstStyle/>
              <a:p>
                <a:pPr>
                  <a:defRPr sz="1100" b="1" i="0" u="none" strike="noStrike" kern="1200" baseline="0">
                    <a:solidFill>
                      <a:schemeClr val="accent4">
                        <a:lumMod val="60000"/>
                        <a:lumOff val="4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Data!$B$43:$N$43</c:f>
              <c:numCache>
                <c:formatCode>0.00%</c:formatCode>
                <c:ptCount val="13"/>
                <c:pt idx="0">
                  <c:v>0.17041271491057122</c:v>
                </c:pt>
                <c:pt idx="1">
                  <c:v>0.17602104735655225</c:v>
                </c:pt>
                <c:pt idx="2">
                  <c:v>0.17032576422866225</c:v>
                </c:pt>
                <c:pt idx="3">
                  <c:v>0.36021034180543382</c:v>
                </c:pt>
                <c:pt idx="4">
                  <c:v>0.22080088987764182</c:v>
                </c:pt>
                <c:pt idx="5">
                  <c:v>0.21571571571571571</c:v>
                </c:pt>
                <c:pt idx="6">
                  <c:v>0.25846925972396489</c:v>
                </c:pt>
                <c:pt idx="7">
                  <c:v>0.24562912009171683</c:v>
                </c:pt>
                <c:pt idx="8">
                  <c:v>0.48322147651006714</c:v>
                </c:pt>
                <c:pt idx="9">
                  <c:v>0.27410207939508507</c:v>
                </c:pt>
                <c:pt idx="10">
                  <c:v>0.42253521126760563</c:v>
                </c:pt>
                <c:pt idx="11">
                  <c:v>8.8414634146341459E-2</c:v>
                </c:pt>
                <c:pt idx="12">
                  <c:v>0.27089043777899602</c:v>
                </c:pt>
              </c:numCache>
            </c:numRef>
          </c:val>
          <c:extLst>
            <c:ext xmlns:c16="http://schemas.microsoft.com/office/drawing/2014/chart" uri="{C3380CC4-5D6E-409C-BE32-E72D297353CC}">
              <c16:uniqueId val="{00000006-4D7F-4D2D-A2A8-B9C7F3385857}"/>
            </c:ext>
          </c:extLst>
        </c:ser>
        <c:ser>
          <c:idx val="7"/>
          <c:order val="7"/>
          <c:tx>
            <c:strRef>
              <c:f>Data!$A$44</c:f>
              <c:strCache>
                <c:ptCount val="1"/>
                <c:pt idx="0">
                  <c:v>Unknown</c:v>
                </c:pt>
              </c:strCache>
            </c:strRef>
          </c:tx>
          <c:spPr>
            <a:solidFill>
              <a:srgbClr val="0070C0"/>
            </a:solidFill>
            <a:ln>
              <a:noFill/>
            </a:ln>
            <a:effectLst/>
          </c:spPr>
          <c:invertIfNegative val="0"/>
          <c:dLbls>
            <c:spPr>
              <a:noFill/>
              <a:ln>
                <a:noFill/>
              </a:ln>
              <a:effectLst/>
            </c:spPr>
            <c:txPr>
              <a:bodyPr rot="-2700000" spcFirstLastPara="1" vertOverflow="ellipsis" wrap="square" lIns="38100" tIns="19050" rIns="38100" bIns="19050" anchor="ctr" anchorCtr="1">
                <a:spAutoFit/>
              </a:bodyPr>
              <a:lstStyle/>
              <a:p>
                <a:pPr>
                  <a:defRPr sz="1200" b="1" i="0" u="none" strike="noStrike" kern="1200" baseline="0">
                    <a:solidFill>
                      <a:schemeClr val="accent4">
                        <a:lumMod val="60000"/>
                        <a:lumOff val="4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Data!$B$36:$N$36</c:f>
              <c:strCache>
                <c:ptCount val="13"/>
                <c:pt idx="0">
                  <c:v> Pell Grant </c:v>
                </c:pt>
                <c:pt idx="1">
                  <c:v> Other Grant </c:v>
                </c:pt>
                <c:pt idx="2">
                  <c:v> Total Grants </c:v>
                </c:pt>
                <c:pt idx="3">
                  <c:v> Bright Futures </c:v>
                </c:pt>
                <c:pt idx="4">
                  <c:v> Foundation </c:v>
                </c:pt>
                <c:pt idx="5">
                  <c:v> FA Fee </c:v>
                </c:pt>
                <c:pt idx="6">
                  <c:v> Other Scholarship </c:v>
                </c:pt>
                <c:pt idx="7">
                  <c:v>Total Scholarship</c:v>
                </c:pt>
                <c:pt idx="8">
                  <c:v> Private Loan </c:v>
                </c:pt>
                <c:pt idx="9">
                  <c:v> Student Loan </c:v>
                </c:pt>
                <c:pt idx="10">
                  <c:v> Parent Loan </c:v>
                </c:pt>
                <c:pt idx="11">
                  <c:v> Work Study </c:v>
                </c:pt>
                <c:pt idx="12">
                  <c:v>Enrolled Students</c:v>
                </c:pt>
              </c:strCache>
            </c:strRef>
          </c:cat>
          <c:val>
            <c:numRef>
              <c:f>Data!$B$44:$N$44</c:f>
              <c:numCache>
                <c:formatCode>0.00%</c:formatCode>
                <c:ptCount val="13"/>
                <c:pt idx="0">
                  <c:v>6.236195920488502E-2</c:v>
                </c:pt>
                <c:pt idx="1">
                  <c:v>6.4896016036081181E-2</c:v>
                </c:pt>
                <c:pt idx="2">
                  <c:v>6.1849203362187931E-2</c:v>
                </c:pt>
                <c:pt idx="3">
                  <c:v>0.22787028921998248</c:v>
                </c:pt>
                <c:pt idx="4">
                  <c:v>7.3414905450500556E-2</c:v>
                </c:pt>
                <c:pt idx="5">
                  <c:v>5.3803803803803806E-2</c:v>
                </c:pt>
                <c:pt idx="6">
                  <c:v>0.1191969887076537</c:v>
                </c:pt>
                <c:pt idx="7">
                  <c:v>9.0140441387216969E-2</c:v>
                </c:pt>
                <c:pt idx="8">
                  <c:v>2.0134228187919462E-2</c:v>
                </c:pt>
                <c:pt idx="9">
                  <c:v>4.6628859483301831E-2</c:v>
                </c:pt>
                <c:pt idx="10">
                  <c:v>1.4084507042253521E-2</c:v>
                </c:pt>
                <c:pt idx="11">
                  <c:v>3.048780487804878E-2</c:v>
                </c:pt>
                <c:pt idx="12">
                  <c:v>8.9278721904612737E-2</c:v>
                </c:pt>
              </c:numCache>
            </c:numRef>
          </c:val>
          <c:extLst>
            <c:ext xmlns:c16="http://schemas.microsoft.com/office/drawing/2014/chart" uri="{C3380CC4-5D6E-409C-BE32-E72D297353CC}">
              <c16:uniqueId val="{00000007-4D7F-4D2D-A2A8-B9C7F3385857}"/>
            </c:ext>
          </c:extLst>
        </c:ser>
        <c:dLbls>
          <c:showLegendKey val="0"/>
          <c:showVal val="0"/>
          <c:showCatName val="0"/>
          <c:showSerName val="0"/>
          <c:showPercent val="0"/>
          <c:showBubbleSize val="0"/>
        </c:dLbls>
        <c:gapWidth val="150"/>
        <c:overlap val="100"/>
        <c:axId val="812374328"/>
        <c:axId val="812377280"/>
      </c:barChart>
      <c:catAx>
        <c:axId val="81237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pple Butter" panose="02000503000000020003" pitchFamily="2" charset="0"/>
                <a:ea typeface="+mn-ea"/>
                <a:cs typeface="+mn-cs"/>
              </a:defRPr>
            </a:pPr>
            <a:endParaRPr lang="en-US"/>
          </a:p>
        </c:txPr>
        <c:crossAx val="812377280"/>
        <c:crosses val="autoZero"/>
        <c:auto val="1"/>
        <c:lblAlgn val="ctr"/>
        <c:lblOffset val="100"/>
        <c:noMultiLvlLbl val="0"/>
      </c:catAx>
      <c:valAx>
        <c:axId val="812377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pple Butter" panose="02000503000000020003" pitchFamily="2" charset="0"/>
                <a:ea typeface="+mn-ea"/>
                <a:cs typeface="+mn-cs"/>
              </a:defRPr>
            </a:pPr>
            <a:endParaRPr lang="en-US"/>
          </a:p>
        </c:txPr>
        <c:crossAx val="812374328"/>
        <c:crosses val="autoZero"/>
        <c:crossBetween val="between"/>
      </c:valAx>
      <c:spPr>
        <a:noFill/>
        <a:ln>
          <a:noFill/>
        </a:ln>
        <a:effectLst/>
      </c:spPr>
    </c:plotArea>
    <c:legend>
      <c:legendPos val="b"/>
      <c:layout>
        <c:manualLayout>
          <c:xMode val="edge"/>
          <c:yMode val="edge"/>
          <c:x val="1.7523317401330004E-2"/>
          <c:y val="0.89990172061825602"/>
          <c:w val="0.97081991631685127"/>
          <c:h val="8.797710702828810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j-lt"/>
              <a:ea typeface="+mn-ea"/>
              <a:cs typeface="+mn-cs"/>
            </a:defRPr>
          </a:pPr>
          <a:endParaRPr lang="en-US"/>
        </a:p>
      </c:txPr>
    </c:legend>
    <c:plotVisOnly val="1"/>
    <c:dispBlanksAs val="gap"/>
    <c:showDLblsOverMax val="0"/>
  </c:chart>
  <c:spPr>
    <a:solidFill>
      <a:srgbClr val="FF0000">
        <a:alpha val="68000"/>
      </a:srgb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78119-E176-4E8F-8C56-BBF8095CCB78}" type="datetimeFigureOut">
              <a:rPr lang="en-US" smtClean="0"/>
              <a:t>5/13/2022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4707C5-837C-47A5-9E71-08619B5B2331}" type="slidenum">
              <a:rPr lang="en-US" smtClean="0"/>
              <a:t>‹#›</a:t>
            </a:fld>
            <a:endParaRPr lang="en-US"/>
          </a:p>
        </p:txBody>
      </p:sp>
    </p:spTree>
    <p:extLst>
      <p:ext uri="{BB962C8B-B14F-4D97-AF65-F5344CB8AC3E}">
        <p14:creationId xmlns:p14="http://schemas.microsoft.com/office/powerpoint/2010/main" val="818168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Natasa</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3</a:t>
            </a:fld>
            <a:endParaRPr lang="en-US"/>
          </a:p>
        </p:txBody>
      </p:sp>
    </p:spTree>
    <p:extLst>
      <p:ext uri="{BB962C8B-B14F-4D97-AF65-F5344CB8AC3E}">
        <p14:creationId xmlns:p14="http://schemas.microsoft.com/office/powerpoint/2010/main" val="99920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Natasa</a:t>
            </a:r>
            <a:endParaRPr lang="en-US" dirty="0" smtClean="0"/>
          </a:p>
          <a:p>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12</a:t>
            </a:fld>
            <a:endParaRPr lang="en-US"/>
          </a:p>
        </p:txBody>
      </p:sp>
    </p:spTree>
    <p:extLst>
      <p:ext uri="{BB962C8B-B14F-4D97-AF65-F5344CB8AC3E}">
        <p14:creationId xmlns:p14="http://schemas.microsoft.com/office/powerpoint/2010/main" val="900899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p>
          <a:p>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13</a:t>
            </a:fld>
            <a:endParaRPr lang="en-US"/>
          </a:p>
        </p:txBody>
      </p:sp>
    </p:spTree>
    <p:extLst>
      <p:ext uri="{BB962C8B-B14F-4D97-AF65-F5344CB8AC3E}">
        <p14:creationId xmlns:p14="http://schemas.microsoft.com/office/powerpoint/2010/main" val="1390752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14</a:t>
            </a:fld>
            <a:endParaRPr lang="en-US"/>
          </a:p>
        </p:txBody>
      </p:sp>
    </p:spTree>
    <p:extLst>
      <p:ext uri="{BB962C8B-B14F-4D97-AF65-F5344CB8AC3E}">
        <p14:creationId xmlns:p14="http://schemas.microsoft.com/office/powerpoint/2010/main" val="371669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Daniel</a:t>
            </a:r>
          </a:p>
        </p:txBody>
      </p:sp>
      <p:sp>
        <p:nvSpPr>
          <p:cNvPr id="4" name="Slide Number Placeholder 3"/>
          <p:cNvSpPr>
            <a:spLocks noGrp="1"/>
          </p:cNvSpPr>
          <p:nvPr>
            <p:ph type="sldNum" sz="quarter" idx="10"/>
          </p:nvPr>
        </p:nvSpPr>
        <p:spPr/>
        <p:txBody>
          <a:bodyPr/>
          <a:lstStyle/>
          <a:p>
            <a:fld id="{5898C690-A338-46A7-A9C7-82BD2B985CEF}" type="slidenum">
              <a:rPr lang="en-US" smtClean="0"/>
              <a:t>15</a:t>
            </a:fld>
            <a:endParaRPr lang="en-US"/>
          </a:p>
        </p:txBody>
      </p:sp>
    </p:spTree>
    <p:extLst>
      <p:ext uri="{BB962C8B-B14F-4D97-AF65-F5344CB8AC3E}">
        <p14:creationId xmlns:p14="http://schemas.microsoft.com/office/powerpoint/2010/main" val="37190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4</a:t>
            </a:fld>
            <a:endParaRPr lang="en-US"/>
          </a:p>
        </p:txBody>
      </p:sp>
    </p:spTree>
    <p:extLst>
      <p:ext uri="{BB962C8B-B14F-4D97-AF65-F5344CB8AC3E}">
        <p14:creationId xmlns:p14="http://schemas.microsoft.com/office/powerpoint/2010/main" val="1990296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 – Application</a:t>
            </a:r>
            <a:r>
              <a:rPr lang="en-US" baseline="0" dirty="0" smtClean="0"/>
              <a:t> / David - Verification</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5</a:t>
            </a:fld>
            <a:endParaRPr lang="en-US"/>
          </a:p>
        </p:txBody>
      </p:sp>
    </p:spTree>
    <p:extLst>
      <p:ext uri="{BB962C8B-B14F-4D97-AF65-F5344CB8AC3E}">
        <p14:creationId xmlns:p14="http://schemas.microsoft.com/office/powerpoint/2010/main" val="44316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Awarding – </a:t>
            </a:r>
            <a:r>
              <a:rPr lang="en-US" dirty="0" err="1" smtClean="0"/>
              <a:t>Natasa</a:t>
            </a:r>
            <a:r>
              <a:rPr lang="en-US" dirty="0" smtClean="0"/>
              <a:t> / Appeals - </a:t>
            </a:r>
            <a:r>
              <a:rPr lang="en-US" dirty="0" err="1" smtClean="0"/>
              <a:t>Natasa</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6</a:t>
            </a:fld>
            <a:endParaRPr lang="en-US"/>
          </a:p>
        </p:txBody>
      </p:sp>
    </p:spTree>
    <p:extLst>
      <p:ext uri="{BB962C8B-B14F-4D97-AF65-F5344CB8AC3E}">
        <p14:creationId xmlns:p14="http://schemas.microsoft.com/office/powerpoint/2010/main" val="3218289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 Disbursement</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7</a:t>
            </a:fld>
            <a:endParaRPr lang="en-US"/>
          </a:p>
        </p:txBody>
      </p:sp>
    </p:spTree>
    <p:extLst>
      <p:ext uri="{BB962C8B-B14F-4D97-AF65-F5344CB8AC3E}">
        <p14:creationId xmlns:p14="http://schemas.microsoft.com/office/powerpoint/2010/main" val="3218525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8</a:t>
            </a:fld>
            <a:endParaRPr lang="en-US"/>
          </a:p>
        </p:txBody>
      </p:sp>
    </p:spTree>
    <p:extLst>
      <p:ext uri="{BB962C8B-B14F-4D97-AF65-F5344CB8AC3E}">
        <p14:creationId xmlns:p14="http://schemas.microsoft.com/office/powerpoint/2010/main" val="4035118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9</a:t>
            </a:fld>
            <a:endParaRPr lang="en-US"/>
          </a:p>
        </p:txBody>
      </p:sp>
    </p:spTree>
    <p:extLst>
      <p:ext uri="{BB962C8B-B14F-4D97-AF65-F5344CB8AC3E}">
        <p14:creationId xmlns:p14="http://schemas.microsoft.com/office/powerpoint/2010/main" val="774193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a:t>
            </a:r>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10</a:t>
            </a:fld>
            <a:endParaRPr lang="en-US"/>
          </a:p>
        </p:txBody>
      </p:sp>
    </p:spTree>
    <p:extLst>
      <p:ext uri="{BB962C8B-B14F-4D97-AF65-F5344CB8AC3E}">
        <p14:creationId xmlns:p14="http://schemas.microsoft.com/office/powerpoint/2010/main" val="2255511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Natasa</a:t>
            </a:r>
            <a:endParaRPr lang="en-US" dirty="0" smtClean="0"/>
          </a:p>
          <a:p>
            <a:endParaRPr lang="en-US" dirty="0"/>
          </a:p>
        </p:txBody>
      </p:sp>
      <p:sp>
        <p:nvSpPr>
          <p:cNvPr id="4" name="Slide Number Placeholder 3"/>
          <p:cNvSpPr>
            <a:spLocks noGrp="1"/>
          </p:cNvSpPr>
          <p:nvPr>
            <p:ph type="sldNum" sz="quarter" idx="10"/>
          </p:nvPr>
        </p:nvSpPr>
        <p:spPr/>
        <p:txBody>
          <a:bodyPr/>
          <a:lstStyle/>
          <a:p>
            <a:fld id="{5898C690-A338-46A7-A9C7-82BD2B985CEF}" type="slidenum">
              <a:rPr lang="en-US" smtClean="0"/>
              <a:t>11</a:t>
            </a:fld>
            <a:endParaRPr lang="en-US"/>
          </a:p>
        </p:txBody>
      </p:sp>
    </p:spTree>
    <p:extLst>
      <p:ext uri="{BB962C8B-B14F-4D97-AF65-F5344CB8AC3E}">
        <p14:creationId xmlns:p14="http://schemas.microsoft.com/office/powerpoint/2010/main" val="401723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D628-901D-4813-8171-BA25E931BF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7A9F1C-6CF2-4BC2-9F2C-F5BBBA4AC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A690EE-DDBE-4AA4-A739-9FF585C9ACC9}"/>
              </a:ext>
            </a:extLst>
          </p:cNvPr>
          <p:cNvSpPr>
            <a:spLocks noGrp="1"/>
          </p:cNvSpPr>
          <p:nvPr>
            <p:ph type="dt" sz="half" idx="10"/>
          </p:nvPr>
        </p:nvSpPr>
        <p:spPr/>
        <p:txBody>
          <a:bodyPr/>
          <a:lstStyle/>
          <a:p>
            <a:fld id="{1E037C91-DA1F-4D36-9598-F7831B11147E}" type="datetime1">
              <a:rPr lang="en-US" smtClean="0"/>
              <a:t>5/13/2022</a:t>
            </a:fld>
            <a:endParaRPr lang="en-US"/>
          </a:p>
        </p:txBody>
      </p:sp>
      <p:sp>
        <p:nvSpPr>
          <p:cNvPr id="5" name="Footer Placeholder 4">
            <a:extLst>
              <a:ext uri="{FF2B5EF4-FFF2-40B4-BE49-F238E27FC236}">
                <a16:creationId xmlns:a16="http://schemas.microsoft.com/office/drawing/2014/main" id="{9047983D-8B8F-4367-A9CD-89CE445FC9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C1E15-CEAD-476F-8C37-4821D712E529}"/>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25602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F915-E70A-4B82-8028-EFD3077E32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32C74E-3EF9-4245-8911-4F5B046940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469153-0178-4602-8A13-71FDC0090BA7}"/>
              </a:ext>
            </a:extLst>
          </p:cNvPr>
          <p:cNvSpPr>
            <a:spLocks noGrp="1"/>
          </p:cNvSpPr>
          <p:nvPr>
            <p:ph type="dt" sz="half" idx="10"/>
          </p:nvPr>
        </p:nvSpPr>
        <p:spPr/>
        <p:txBody>
          <a:bodyPr/>
          <a:lstStyle/>
          <a:p>
            <a:fld id="{536E7795-CCCD-4581-BF07-254D6894C1CA}" type="datetime1">
              <a:rPr lang="en-US" smtClean="0"/>
              <a:t>5/13/2022</a:t>
            </a:fld>
            <a:endParaRPr lang="en-US"/>
          </a:p>
        </p:txBody>
      </p:sp>
      <p:sp>
        <p:nvSpPr>
          <p:cNvPr id="5" name="Footer Placeholder 4">
            <a:extLst>
              <a:ext uri="{FF2B5EF4-FFF2-40B4-BE49-F238E27FC236}">
                <a16:creationId xmlns:a16="http://schemas.microsoft.com/office/drawing/2014/main" id="{CFE84FB5-4048-4B71-ACBE-CD9AB758CD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603AA3-4EC3-481F-82D3-A541AE59FBF5}"/>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381524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A5B9CD-514C-4ED2-9FE6-423A764FA6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F40BBD-B48B-4B99-9528-D46BBA9088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A68766-0AA3-4F32-810D-22AFD7B3DDB9}"/>
              </a:ext>
            </a:extLst>
          </p:cNvPr>
          <p:cNvSpPr>
            <a:spLocks noGrp="1"/>
          </p:cNvSpPr>
          <p:nvPr>
            <p:ph type="dt" sz="half" idx="10"/>
          </p:nvPr>
        </p:nvSpPr>
        <p:spPr/>
        <p:txBody>
          <a:bodyPr/>
          <a:lstStyle/>
          <a:p>
            <a:fld id="{1E962F4B-5534-45F3-BDB3-17DAC39298D6}" type="datetime1">
              <a:rPr lang="en-US" smtClean="0"/>
              <a:t>5/13/2022</a:t>
            </a:fld>
            <a:endParaRPr lang="en-US"/>
          </a:p>
        </p:txBody>
      </p:sp>
      <p:sp>
        <p:nvSpPr>
          <p:cNvPr id="5" name="Footer Placeholder 4">
            <a:extLst>
              <a:ext uri="{FF2B5EF4-FFF2-40B4-BE49-F238E27FC236}">
                <a16:creationId xmlns:a16="http://schemas.microsoft.com/office/drawing/2014/main" id="{2B9E2A52-8A17-439B-ABD2-E34409EA5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C1F7D-1289-43D9-B1A0-9919DFC936B9}"/>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304750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D897E-0594-454F-90DB-10A83BBE4C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EEDCE3-F3E3-4813-8BC8-F7339D3988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08D84B-3339-40D6-9EA3-EF9E614C7BAE}"/>
              </a:ext>
            </a:extLst>
          </p:cNvPr>
          <p:cNvSpPr>
            <a:spLocks noGrp="1"/>
          </p:cNvSpPr>
          <p:nvPr>
            <p:ph type="dt" sz="half" idx="10"/>
          </p:nvPr>
        </p:nvSpPr>
        <p:spPr/>
        <p:txBody>
          <a:bodyPr/>
          <a:lstStyle/>
          <a:p>
            <a:fld id="{3767CC4D-E2E2-435C-B118-EB79315B0E2F}" type="datetime1">
              <a:rPr lang="en-US" smtClean="0"/>
              <a:t>5/13/2022</a:t>
            </a:fld>
            <a:endParaRPr lang="en-US"/>
          </a:p>
        </p:txBody>
      </p:sp>
      <p:sp>
        <p:nvSpPr>
          <p:cNvPr id="5" name="Footer Placeholder 4">
            <a:extLst>
              <a:ext uri="{FF2B5EF4-FFF2-40B4-BE49-F238E27FC236}">
                <a16:creationId xmlns:a16="http://schemas.microsoft.com/office/drawing/2014/main" id="{F5C2D950-BABB-41DE-AC7A-7AA6553EE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DF9D0-2971-4EF1-9F30-AD3C606F2FA9}"/>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60414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9CB6-2C75-48EB-A424-F562CBAB69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09390F-9577-45A6-94CA-730FC3AD6B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4FC173D-F74E-46CC-9B4E-61DD004A8B1E}"/>
              </a:ext>
            </a:extLst>
          </p:cNvPr>
          <p:cNvSpPr>
            <a:spLocks noGrp="1"/>
          </p:cNvSpPr>
          <p:nvPr>
            <p:ph type="dt" sz="half" idx="10"/>
          </p:nvPr>
        </p:nvSpPr>
        <p:spPr/>
        <p:txBody>
          <a:bodyPr/>
          <a:lstStyle/>
          <a:p>
            <a:fld id="{134371A1-84C4-4001-8590-08C2AAF1E561}" type="datetime1">
              <a:rPr lang="en-US" smtClean="0"/>
              <a:t>5/13/2022</a:t>
            </a:fld>
            <a:endParaRPr lang="en-US"/>
          </a:p>
        </p:txBody>
      </p:sp>
      <p:sp>
        <p:nvSpPr>
          <p:cNvPr id="5" name="Footer Placeholder 4">
            <a:extLst>
              <a:ext uri="{FF2B5EF4-FFF2-40B4-BE49-F238E27FC236}">
                <a16:creationId xmlns:a16="http://schemas.microsoft.com/office/drawing/2014/main" id="{703F6C23-4A54-4DD6-AF0B-FF45073CB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B0E0CC-E4F3-4D5B-A8E4-1169C8E1FFB2}"/>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136498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8AF1E-54C8-4F34-A3B1-28973692C3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790FE7-113E-469F-9388-15580F8B11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8874A3-4E6E-4F44-A9B8-B76C6978CA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27583-3E63-4C46-AEF8-B478EE82E911}"/>
              </a:ext>
            </a:extLst>
          </p:cNvPr>
          <p:cNvSpPr>
            <a:spLocks noGrp="1"/>
          </p:cNvSpPr>
          <p:nvPr>
            <p:ph type="dt" sz="half" idx="10"/>
          </p:nvPr>
        </p:nvSpPr>
        <p:spPr/>
        <p:txBody>
          <a:bodyPr/>
          <a:lstStyle/>
          <a:p>
            <a:fld id="{6B7788C9-0E35-472D-9CD4-FBB2D4442DB7}" type="datetime1">
              <a:rPr lang="en-US" smtClean="0"/>
              <a:t>5/13/2022</a:t>
            </a:fld>
            <a:endParaRPr lang="en-US"/>
          </a:p>
        </p:txBody>
      </p:sp>
      <p:sp>
        <p:nvSpPr>
          <p:cNvPr id="6" name="Footer Placeholder 5">
            <a:extLst>
              <a:ext uri="{FF2B5EF4-FFF2-40B4-BE49-F238E27FC236}">
                <a16:creationId xmlns:a16="http://schemas.microsoft.com/office/drawing/2014/main" id="{3583D0CB-48D6-4017-AC64-4F20DB6452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FF3187-A141-478A-938F-0EEE22BDDEF4}"/>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271284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853BB-81EA-4E15-B305-E5BF6B5B08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C68095-A630-4382-84C4-1929EFE336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D82070-0830-4194-AA04-895B63B610A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D30932-0BED-4E83-8F4E-E735D3E3B5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1D6113-E1E8-42B7-97AC-1BDE9205DA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0CF7CC-2195-46C0-BCBD-C75CB0073984}"/>
              </a:ext>
            </a:extLst>
          </p:cNvPr>
          <p:cNvSpPr>
            <a:spLocks noGrp="1"/>
          </p:cNvSpPr>
          <p:nvPr>
            <p:ph type="dt" sz="half" idx="10"/>
          </p:nvPr>
        </p:nvSpPr>
        <p:spPr/>
        <p:txBody>
          <a:bodyPr/>
          <a:lstStyle/>
          <a:p>
            <a:fld id="{91AD1CB2-E7FC-4026-BF89-9F1C00FA139E}" type="datetime1">
              <a:rPr lang="en-US" smtClean="0"/>
              <a:t>5/13/2022</a:t>
            </a:fld>
            <a:endParaRPr lang="en-US"/>
          </a:p>
        </p:txBody>
      </p:sp>
      <p:sp>
        <p:nvSpPr>
          <p:cNvPr id="8" name="Footer Placeholder 7">
            <a:extLst>
              <a:ext uri="{FF2B5EF4-FFF2-40B4-BE49-F238E27FC236}">
                <a16:creationId xmlns:a16="http://schemas.microsoft.com/office/drawing/2014/main" id="{35FD7150-FC00-4100-94FD-F8B1D0FD16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469CEE-1DC0-4727-BE84-954BDD8CCD4A}"/>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113384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EFF1-001A-4560-AB57-EA8662E4EB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715E0B-781F-49C8-A708-354BC7F336B6}"/>
              </a:ext>
            </a:extLst>
          </p:cNvPr>
          <p:cNvSpPr>
            <a:spLocks noGrp="1"/>
          </p:cNvSpPr>
          <p:nvPr>
            <p:ph type="dt" sz="half" idx="10"/>
          </p:nvPr>
        </p:nvSpPr>
        <p:spPr/>
        <p:txBody>
          <a:bodyPr/>
          <a:lstStyle/>
          <a:p>
            <a:fld id="{943C08F8-DB4E-47AA-935B-E2292180D3D4}" type="datetime1">
              <a:rPr lang="en-US" smtClean="0"/>
              <a:t>5/13/2022</a:t>
            </a:fld>
            <a:endParaRPr lang="en-US"/>
          </a:p>
        </p:txBody>
      </p:sp>
      <p:sp>
        <p:nvSpPr>
          <p:cNvPr id="4" name="Footer Placeholder 3">
            <a:extLst>
              <a:ext uri="{FF2B5EF4-FFF2-40B4-BE49-F238E27FC236}">
                <a16:creationId xmlns:a16="http://schemas.microsoft.com/office/drawing/2014/main" id="{71F679E1-0DCB-4C0F-A6B2-77F9E37841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CAFADE-1B82-4B3B-A3FD-E4C5C2D621C0}"/>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309033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F5C609-21A7-4C48-8BBC-63625CE5D967}"/>
              </a:ext>
            </a:extLst>
          </p:cNvPr>
          <p:cNvSpPr>
            <a:spLocks noGrp="1"/>
          </p:cNvSpPr>
          <p:nvPr>
            <p:ph type="dt" sz="half" idx="10"/>
          </p:nvPr>
        </p:nvSpPr>
        <p:spPr/>
        <p:txBody>
          <a:bodyPr/>
          <a:lstStyle/>
          <a:p>
            <a:fld id="{384586BC-5CC0-48AB-93FE-B4FE78CF5CCD}" type="datetime1">
              <a:rPr lang="en-US" smtClean="0"/>
              <a:t>5/13/2022</a:t>
            </a:fld>
            <a:endParaRPr lang="en-US"/>
          </a:p>
        </p:txBody>
      </p:sp>
      <p:sp>
        <p:nvSpPr>
          <p:cNvPr id="3" name="Footer Placeholder 2">
            <a:extLst>
              <a:ext uri="{FF2B5EF4-FFF2-40B4-BE49-F238E27FC236}">
                <a16:creationId xmlns:a16="http://schemas.microsoft.com/office/drawing/2014/main" id="{C5D6CC2F-53A2-4377-B139-34D3EC0CE1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6C01A1-D44C-4F5E-BADA-A1FD2033BDF8}"/>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111616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8DE58-7D4D-4974-A40D-55C4EF137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83B38F-AF01-43C1-9255-D3DC96F525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D3472A-7990-40A0-A0EE-40BE628B9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6F56F8-109A-4124-812F-A8DAB1CDA0A6}"/>
              </a:ext>
            </a:extLst>
          </p:cNvPr>
          <p:cNvSpPr>
            <a:spLocks noGrp="1"/>
          </p:cNvSpPr>
          <p:nvPr>
            <p:ph type="dt" sz="half" idx="10"/>
          </p:nvPr>
        </p:nvSpPr>
        <p:spPr/>
        <p:txBody>
          <a:bodyPr/>
          <a:lstStyle/>
          <a:p>
            <a:fld id="{4DF2061E-9948-4919-A5B1-34722051E0CA}" type="datetime1">
              <a:rPr lang="en-US" smtClean="0"/>
              <a:t>5/13/2022</a:t>
            </a:fld>
            <a:endParaRPr lang="en-US"/>
          </a:p>
        </p:txBody>
      </p:sp>
      <p:sp>
        <p:nvSpPr>
          <p:cNvPr id="6" name="Footer Placeholder 5">
            <a:extLst>
              <a:ext uri="{FF2B5EF4-FFF2-40B4-BE49-F238E27FC236}">
                <a16:creationId xmlns:a16="http://schemas.microsoft.com/office/drawing/2014/main" id="{65440A4E-ACB4-4CDB-9296-054D4065E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C802A1-64DA-4103-932C-65CFFF40E993}"/>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1285847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B104-503E-44A4-847E-7930CE82F2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F7D569-55C8-449D-8B3C-F0A3485652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92207F-FAD8-44C2-A7F8-604C6EEA2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D8C81C-3C55-4B1F-BB9B-62A51C11E10E}"/>
              </a:ext>
            </a:extLst>
          </p:cNvPr>
          <p:cNvSpPr>
            <a:spLocks noGrp="1"/>
          </p:cNvSpPr>
          <p:nvPr>
            <p:ph type="dt" sz="half" idx="10"/>
          </p:nvPr>
        </p:nvSpPr>
        <p:spPr/>
        <p:txBody>
          <a:bodyPr/>
          <a:lstStyle/>
          <a:p>
            <a:fld id="{8EF00BA3-B6E3-4210-BA65-DE95B552EAAF}" type="datetime1">
              <a:rPr lang="en-US" smtClean="0"/>
              <a:t>5/13/2022</a:t>
            </a:fld>
            <a:endParaRPr lang="en-US"/>
          </a:p>
        </p:txBody>
      </p:sp>
      <p:sp>
        <p:nvSpPr>
          <p:cNvPr id="6" name="Footer Placeholder 5">
            <a:extLst>
              <a:ext uri="{FF2B5EF4-FFF2-40B4-BE49-F238E27FC236}">
                <a16:creationId xmlns:a16="http://schemas.microsoft.com/office/drawing/2014/main" id="{B3D3082C-4155-4C34-B565-E0047C6509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889F59-2995-489F-8608-FDFFC4D3CE61}"/>
              </a:ext>
            </a:extLst>
          </p:cNvPr>
          <p:cNvSpPr>
            <a:spLocks noGrp="1"/>
          </p:cNvSpPr>
          <p:nvPr>
            <p:ph type="sldNum" sz="quarter" idx="12"/>
          </p:nvPr>
        </p:nvSpPr>
        <p:spPr/>
        <p:txBody>
          <a:bodyPr/>
          <a:lstStyle/>
          <a:p>
            <a:fld id="{3159B74A-0164-445D-A750-9F6B0542B371}" type="slidenum">
              <a:rPr lang="en-US" smtClean="0"/>
              <a:t>‹#›</a:t>
            </a:fld>
            <a:endParaRPr lang="en-US"/>
          </a:p>
        </p:txBody>
      </p:sp>
    </p:spTree>
    <p:extLst>
      <p:ext uri="{BB962C8B-B14F-4D97-AF65-F5344CB8AC3E}">
        <p14:creationId xmlns:p14="http://schemas.microsoft.com/office/powerpoint/2010/main" val="115598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8C96F-DBF1-47A1-B51A-6C9926BEA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99D348-974D-47EC-871E-4A392E116E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4AAEA-ECDB-421A-BCB0-E6DA59FB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77C61-AD64-46F3-BEF0-C3E1AEB40040}" type="datetime1">
              <a:rPr lang="en-US" smtClean="0"/>
              <a:t>5/13/2022</a:t>
            </a:fld>
            <a:endParaRPr lang="en-US"/>
          </a:p>
        </p:txBody>
      </p:sp>
      <p:sp>
        <p:nvSpPr>
          <p:cNvPr id="5" name="Footer Placeholder 4">
            <a:extLst>
              <a:ext uri="{FF2B5EF4-FFF2-40B4-BE49-F238E27FC236}">
                <a16:creationId xmlns:a16="http://schemas.microsoft.com/office/drawing/2014/main" id="{8435D396-F266-4D8E-B1F2-9EB8E68D73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3D84A4-F84D-4CB9-9166-AC16C3DA2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9B74A-0164-445D-A750-9F6B0542B371}" type="slidenum">
              <a:rPr lang="en-US" smtClean="0"/>
              <a:t>‹#›</a:t>
            </a:fld>
            <a:endParaRPr lang="en-US"/>
          </a:p>
        </p:txBody>
      </p:sp>
    </p:spTree>
    <p:extLst>
      <p:ext uri="{BB962C8B-B14F-4D97-AF65-F5344CB8AC3E}">
        <p14:creationId xmlns:p14="http://schemas.microsoft.com/office/powerpoint/2010/main" val="3975511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bin"/><Relationship Id="rId2" Type="http://schemas.openxmlformats.org/officeDocument/2006/relationships/image" Target="../media/image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bin"/></Relationships>
</file>

<file path=ppt/slides/_rels/slide11.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implicit.harvard.edu/implici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bin"/></Relationships>
</file>

<file path=ppt/slides/_rels/slide13.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nasfaa.org/uploads/documents/Implicit_Bias_Toolki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bin"/><Relationship Id="rId5" Type="http://schemas.openxmlformats.org/officeDocument/2006/relationships/hyperlink" Target="https://implicit.harvard.edu/implicit/" TargetMode="External"/><Relationship Id="rId4" Type="http://schemas.openxmlformats.org/officeDocument/2006/relationships/hyperlink" Target="https://www.nacacnet.org/globalassets/images/about/lumina_report/nacac_nasfaa_lumina_report_0122_9.pdf"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jpe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jpeg"/><Relationship Id="rId12" Type="http://schemas.openxmlformats.org/officeDocument/2006/relationships/image" Target="../media/image14.png"/><Relationship Id="rId17" Type="http://schemas.openxmlformats.org/officeDocument/2006/relationships/image" Target="../media/image19.gif"/><Relationship Id="rId25" Type="http://schemas.openxmlformats.org/officeDocument/2006/relationships/image" Target="../media/image27.png"/><Relationship Id="rId2" Type="http://schemas.openxmlformats.org/officeDocument/2006/relationships/image" Target="../media/image1.bin"/><Relationship Id="rId16" Type="http://schemas.openxmlformats.org/officeDocument/2006/relationships/image" Target="../media/image18.jpeg"/><Relationship Id="rId20"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jpeg"/><Relationship Id="rId5" Type="http://schemas.openxmlformats.org/officeDocument/2006/relationships/image" Target="../media/image7.png"/><Relationship Id="rId15" Type="http://schemas.openxmlformats.org/officeDocument/2006/relationships/image" Target="../media/image17.jpeg"/><Relationship Id="rId23" Type="http://schemas.openxmlformats.org/officeDocument/2006/relationships/image" Target="../media/image25.gif"/><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bin"/><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bin"/><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bin"/></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B017A8B-371E-4465-B10F-27CF4DB2FFEB}"/>
              </a:ext>
            </a:extLst>
          </p:cNvPr>
          <p:cNvSpPr>
            <a:spLocks noGrp="1"/>
          </p:cNvSpPr>
          <p:nvPr>
            <p:ph type="subTitle" idx="1"/>
          </p:nvPr>
        </p:nvSpPr>
        <p:spPr>
          <a:xfrm>
            <a:off x="5554550" y="2528014"/>
            <a:ext cx="6006516" cy="4081543"/>
          </a:xfrm>
        </p:spPr>
        <p:txBody>
          <a:bodyPr>
            <a:normAutofit fontScale="92500" lnSpcReduction="10000"/>
          </a:bodyPr>
          <a:lstStyle/>
          <a:p>
            <a:r>
              <a:rPr lang="en-US" sz="4000" dirty="0">
                <a:latin typeface="Broadway" panose="04040905080B02020502" pitchFamily="82" charset="0"/>
              </a:rPr>
              <a:t/>
            </a:r>
            <a:br>
              <a:rPr lang="en-US" sz="4000" dirty="0">
                <a:latin typeface="Broadway" panose="04040905080B02020502" pitchFamily="82" charset="0"/>
              </a:rPr>
            </a:br>
            <a:r>
              <a:rPr lang="en-US" sz="4000" dirty="0">
                <a:latin typeface="Broadway" panose="04040905080B02020502" pitchFamily="82" charset="0"/>
              </a:rPr>
              <a:t>Eliminating Bias in Financial Aid.... </a:t>
            </a:r>
            <a:br>
              <a:rPr lang="en-US" sz="4000" dirty="0">
                <a:latin typeface="Broadway" panose="04040905080B02020502" pitchFamily="82" charset="0"/>
              </a:rPr>
            </a:br>
            <a:r>
              <a:rPr lang="en-US" sz="4000" dirty="0">
                <a:latin typeface="Broadway" panose="04040905080B02020502" pitchFamily="82" charset="0"/>
              </a:rPr>
              <a:t>Where do we start? </a:t>
            </a:r>
            <a:r>
              <a:rPr lang="en-US" sz="4000" dirty="0">
                <a:latin typeface="Broadway" panose="04040905080B02020502" pitchFamily="82" charset="0"/>
              </a:rPr>
              <a:t/>
            </a:r>
            <a:br>
              <a:rPr lang="en-US" sz="4000" dirty="0">
                <a:latin typeface="Broadway" panose="04040905080B02020502" pitchFamily="82" charset="0"/>
              </a:rPr>
            </a:br>
            <a:r>
              <a:rPr lang="en-US" sz="4000" dirty="0">
                <a:latin typeface="Broadway" panose="04040905080B02020502" pitchFamily="82" charset="0"/>
              </a:rPr>
              <a:t/>
            </a:r>
            <a:br>
              <a:rPr lang="en-US" sz="4000" dirty="0">
                <a:latin typeface="Broadway" panose="04040905080B02020502" pitchFamily="82" charset="0"/>
              </a:rPr>
            </a:br>
            <a:r>
              <a:rPr lang="en-US" sz="4000" dirty="0" smtClean="0">
                <a:latin typeface="Broadway" panose="04040905080B02020502" pitchFamily="82" charset="0"/>
              </a:rPr>
              <a:t>Daniel T. Barkowitz</a:t>
            </a:r>
            <a:r>
              <a:rPr lang="en-US" sz="4000" dirty="0">
                <a:latin typeface="Broadway" panose="04040905080B02020502" pitchFamily="82" charset="0"/>
              </a:rPr>
              <a:t/>
            </a:r>
            <a:br>
              <a:rPr lang="en-US" sz="4000" dirty="0">
                <a:latin typeface="Broadway" panose="04040905080B02020502" pitchFamily="82" charset="0"/>
              </a:rPr>
            </a:br>
            <a:r>
              <a:rPr lang="en-US" sz="4000" dirty="0">
                <a:latin typeface="Broadway" panose="04040905080B02020502" pitchFamily="82" charset="0"/>
              </a:rPr>
              <a:t/>
            </a:r>
            <a:br>
              <a:rPr lang="en-US" sz="4000" dirty="0">
                <a:latin typeface="Broadway" panose="04040905080B02020502" pitchFamily="82" charset="0"/>
              </a:rPr>
            </a:br>
            <a:r>
              <a:rPr lang="en-US" sz="4000" dirty="0" smtClean="0">
                <a:latin typeface="Broadway" panose="04040905080B02020502" pitchFamily="82" charset="0"/>
              </a:rPr>
              <a:t>June 1, 2022</a:t>
            </a:r>
            <a:endParaRPr lang="en-US" sz="4000" dirty="0">
              <a:latin typeface="Broadway" panose="04040905080B02020502" pitchFamily="82" charset="0"/>
            </a:endParaRPr>
          </a:p>
        </p:txBody>
      </p:sp>
      <p:pic>
        <p:nvPicPr>
          <p:cNvPr id="7" name="Picture 6">
            <a:extLst>
              <a:ext uri="{FF2B5EF4-FFF2-40B4-BE49-F238E27FC236}">
                <a16:creationId xmlns:a16="http://schemas.microsoft.com/office/drawing/2014/main" id="{0C6194DA-0049-4287-ADEF-21E2DF278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8443" y="248443"/>
            <a:ext cx="6615114" cy="2205038"/>
          </a:xfrm>
          <a:prstGeom prst="rect">
            <a:avLst/>
          </a:prstGeom>
        </p:spPr>
      </p:pic>
      <p:pic>
        <p:nvPicPr>
          <p:cNvPr id="9" name="Picture 8">
            <a:extLst>
              <a:ext uri="{FF2B5EF4-FFF2-40B4-BE49-F238E27FC236}">
                <a16:creationId xmlns:a16="http://schemas.microsoft.com/office/drawing/2014/main" id="{0F9FFC9F-11C2-4DA3-B78D-1CCC90A1BF3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93489" y="2453481"/>
            <a:ext cx="4861061" cy="4081543"/>
          </a:xfrm>
          <a:prstGeom prst="rect">
            <a:avLst/>
          </a:prstGeom>
        </p:spPr>
      </p:pic>
      <p:sp>
        <p:nvSpPr>
          <p:cNvPr id="10" name="Slide Number Placeholder 9">
            <a:extLst>
              <a:ext uri="{FF2B5EF4-FFF2-40B4-BE49-F238E27FC236}">
                <a16:creationId xmlns:a16="http://schemas.microsoft.com/office/drawing/2014/main" id="{53278646-03CC-4CDF-8B06-FC2E4A0B2CCE}"/>
              </a:ext>
            </a:extLst>
          </p:cNvPr>
          <p:cNvSpPr>
            <a:spLocks noGrp="1"/>
          </p:cNvSpPr>
          <p:nvPr>
            <p:ph type="sldNum" sz="quarter" idx="12"/>
          </p:nvPr>
        </p:nvSpPr>
        <p:spPr/>
        <p:txBody>
          <a:bodyPr/>
          <a:lstStyle/>
          <a:p>
            <a:fld id="{3159B74A-0164-445D-A750-9F6B0542B371}" type="slidenum">
              <a:rPr lang="en-US" smtClean="0"/>
              <a:t>1</a:t>
            </a:fld>
            <a:endParaRPr lang="en-US"/>
          </a:p>
        </p:txBody>
      </p:sp>
    </p:spTree>
    <p:extLst>
      <p:ext uri="{BB962C8B-B14F-4D97-AF65-F5344CB8AC3E}">
        <p14:creationId xmlns:p14="http://schemas.microsoft.com/office/powerpoint/2010/main" val="269474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7686" y="1"/>
            <a:ext cx="8316714" cy="1042416"/>
          </a:xfrm>
        </p:spPr>
        <p:txBody>
          <a:bodyPr/>
          <a:lstStyle/>
          <a:p>
            <a:r>
              <a:rPr lang="en-US" dirty="0" smtClean="0">
                <a:solidFill>
                  <a:schemeClr val="bg1"/>
                </a:solidFill>
              </a:rPr>
              <a:t>MORE DATA</a:t>
            </a:r>
            <a:endParaRPr lang="en-US" dirty="0">
              <a:solidFill>
                <a:schemeClr val="bg1"/>
              </a:solidFill>
            </a:endParaRPr>
          </a:p>
        </p:txBody>
      </p:sp>
      <p:graphicFrame>
        <p:nvGraphicFramePr>
          <p:cNvPr id="3" name="Chart 2"/>
          <p:cNvGraphicFramePr>
            <a:graphicFrameLocks noGrp="1"/>
          </p:cNvGraphicFramePr>
          <p:nvPr>
            <p:extLst>
              <p:ext uri="{D42A27DB-BD31-4B8C-83A1-F6EECF244321}">
                <p14:modId xmlns:p14="http://schemas.microsoft.com/office/powerpoint/2010/main" val="2141814697"/>
              </p:ext>
            </p:extLst>
          </p:nvPr>
        </p:nvGraphicFramePr>
        <p:xfrm>
          <a:off x="217686" y="82296"/>
          <a:ext cx="11695472" cy="5776591"/>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49B64508-B8AF-4871-BE76-FC31881278B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 y="5913120"/>
            <a:ext cx="2834640" cy="944880"/>
          </a:xfrm>
          <a:prstGeom prst="rect">
            <a:avLst/>
          </a:prstGeom>
        </p:spPr>
      </p:pic>
    </p:spTree>
    <p:extLst>
      <p:ext uri="{BB962C8B-B14F-4D97-AF65-F5344CB8AC3E}">
        <p14:creationId xmlns:p14="http://schemas.microsoft.com/office/powerpoint/2010/main" val="65848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03376" y="2651125"/>
            <a:ext cx="10515600" cy="1325563"/>
          </a:xfrm>
        </p:spPr>
        <p:txBody>
          <a:bodyPr>
            <a:normAutofit/>
          </a:bodyPr>
          <a:lstStyle/>
          <a:p>
            <a:r>
              <a:rPr lang="en-US" dirty="0"/>
              <a:t>Addressing Bias and Finding a Solution</a:t>
            </a:r>
          </a:p>
        </p:txBody>
      </p:sp>
      <p:pic>
        <p:nvPicPr>
          <p:cNvPr id="4" name="Picture 3">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2307586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txBox="1">
            <a:spLocks/>
          </p:cNvSpPr>
          <p:nvPr/>
        </p:nvSpPr>
        <p:spPr>
          <a:xfrm>
            <a:off x="898045" y="1390494"/>
            <a:ext cx="8967020" cy="455240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42900" indent="-342900">
              <a:lnSpc>
                <a:spcPct val="150000"/>
              </a:lnSpc>
              <a:buClr>
                <a:schemeClr val="tx1"/>
              </a:buClr>
              <a:buSzPct val="110000"/>
              <a:buFont typeface="Arial" panose="020B0604020202020204" pitchFamily="34" charset="0"/>
              <a:buChar char="•"/>
            </a:pPr>
            <a:r>
              <a:rPr lang="en-US" b="1" kern="0" dirty="0">
                <a:solidFill>
                  <a:schemeClr val="tx1"/>
                </a:solidFill>
                <a:latin typeface="ABeeZee" panose="02000000000000000000" pitchFamily="50" charset="0"/>
              </a:rPr>
              <a:t>We need to begin by understanding our own bias.</a:t>
            </a:r>
          </a:p>
          <a:p>
            <a:pPr marL="800100" lvl="1" indent="-342900">
              <a:lnSpc>
                <a:spcPct val="150000"/>
              </a:lnSpc>
              <a:buClr>
                <a:schemeClr val="tx1"/>
              </a:buClr>
              <a:buSzPct val="110000"/>
              <a:buFont typeface="Arial" panose="020B0604020202020204" pitchFamily="34" charset="0"/>
              <a:buChar char="•"/>
            </a:pPr>
            <a:r>
              <a:rPr lang="en-US" b="1" u="sng" kern="0" dirty="0">
                <a:solidFill>
                  <a:schemeClr val="tx1"/>
                </a:solidFill>
                <a:latin typeface="ABeeZee" panose="02000000000000000000" pitchFamily="50" charset="0"/>
                <a:hlinkClick r:id="rId3"/>
              </a:rPr>
              <a:t>https://implicit.harvard.edu/implicit</a:t>
            </a:r>
            <a:r>
              <a:rPr lang="en-US" b="1" u="sng" kern="0" dirty="0" smtClean="0">
                <a:solidFill>
                  <a:schemeClr val="tx1"/>
                </a:solidFill>
                <a:latin typeface="ABeeZee" panose="02000000000000000000" pitchFamily="50" charset="0"/>
                <a:hlinkClick r:id="rId3"/>
              </a:rPr>
              <a:t>/</a:t>
            </a:r>
            <a:r>
              <a:rPr lang="en-US" b="1" kern="0" dirty="0" smtClean="0">
                <a:solidFill>
                  <a:schemeClr val="tx1"/>
                </a:solidFill>
                <a:latin typeface="ABeeZee" panose="02000000000000000000" pitchFamily="50" charset="0"/>
              </a:rPr>
              <a:t> </a:t>
            </a:r>
            <a:r>
              <a:rPr lang="en-US" b="1" kern="0" dirty="0">
                <a:solidFill>
                  <a:schemeClr val="tx1"/>
                </a:solidFill>
                <a:latin typeface="ABeeZee" panose="02000000000000000000" pitchFamily="50" charset="0"/>
              </a:rPr>
              <a:t>- Implicit Association Test</a:t>
            </a:r>
          </a:p>
          <a:p>
            <a:pPr marL="342900" indent="-342900">
              <a:lnSpc>
                <a:spcPct val="150000"/>
              </a:lnSpc>
              <a:buClr>
                <a:schemeClr val="tx1"/>
              </a:buClr>
              <a:buSzPct val="110000"/>
              <a:buFont typeface="Arial" panose="020B0604020202020204" pitchFamily="34" charset="0"/>
              <a:buChar char="•"/>
            </a:pPr>
            <a:r>
              <a:rPr lang="en-US" b="1" kern="0" dirty="0">
                <a:solidFill>
                  <a:schemeClr val="tx1"/>
                </a:solidFill>
                <a:latin typeface="ABeeZee" panose="02000000000000000000" pitchFamily="50" charset="0"/>
              </a:rPr>
              <a:t>Is Equity, Inclusion, and Diversity a part of your staff meeting agenda?</a:t>
            </a:r>
          </a:p>
          <a:p>
            <a:pPr marL="342900" indent="-342900">
              <a:lnSpc>
                <a:spcPct val="150000"/>
              </a:lnSpc>
              <a:buClr>
                <a:schemeClr val="tx1"/>
              </a:buClr>
              <a:buSzPct val="110000"/>
              <a:buFont typeface="Arial" panose="020B0604020202020204" pitchFamily="34" charset="0"/>
              <a:buChar char="•"/>
            </a:pPr>
            <a:r>
              <a:rPr lang="en-US" b="1" kern="0" dirty="0">
                <a:solidFill>
                  <a:schemeClr val="tx1"/>
                </a:solidFill>
                <a:latin typeface="ABeeZee" panose="02000000000000000000" pitchFamily="50" charset="0"/>
              </a:rPr>
              <a:t>How do you value “choice” vs “need”?</a:t>
            </a:r>
          </a:p>
          <a:p>
            <a:pPr marL="342900" indent="-342900">
              <a:lnSpc>
                <a:spcPct val="150000"/>
              </a:lnSpc>
              <a:buClr>
                <a:schemeClr val="tx1"/>
              </a:buClr>
              <a:buSzPct val="110000"/>
              <a:buFont typeface="Arial" panose="020B0604020202020204" pitchFamily="34" charset="0"/>
              <a:buChar char="•"/>
            </a:pPr>
            <a:r>
              <a:rPr lang="en-US" b="1" kern="0" dirty="0">
                <a:solidFill>
                  <a:schemeClr val="tx1"/>
                </a:solidFill>
                <a:latin typeface="ABeeZee" panose="02000000000000000000" pitchFamily="50" charset="0"/>
              </a:rPr>
              <a:t>How do we remove our own value structure when we review an appeal?</a:t>
            </a:r>
          </a:p>
          <a:p>
            <a:pPr marL="342900" indent="-342900">
              <a:lnSpc>
                <a:spcPct val="150000"/>
              </a:lnSpc>
              <a:buClr>
                <a:schemeClr val="tx1"/>
              </a:buClr>
              <a:buSzPct val="110000"/>
              <a:buFont typeface="Arial" panose="020B0604020202020204" pitchFamily="34" charset="0"/>
              <a:buChar char="•"/>
            </a:pPr>
            <a:r>
              <a:rPr lang="en-US" b="1" dirty="0">
                <a:solidFill>
                  <a:schemeClr val="tx1"/>
                </a:solidFill>
                <a:latin typeface="ABeeZee" panose="02000000000000000000" pitchFamily="50" charset="0"/>
              </a:rPr>
              <a:t>How can we understand our own biases</a:t>
            </a:r>
          </a:p>
          <a:p>
            <a:pPr marL="800100" lvl="1" indent="-342900">
              <a:lnSpc>
                <a:spcPct val="150000"/>
              </a:lnSpc>
              <a:buClr>
                <a:schemeClr val="tx1"/>
              </a:buClr>
              <a:buSzPct val="110000"/>
              <a:buFont typeface="Arial" panose="020B0604020202020204" pitchFamily="34" charset="0"/>
              <a:buChar char="•"/>
            </a:pPr>
            <a:r>
              <a:rPr lang="en-US" b="1" dirty="0">
                <a:solidFill>
                  <a:schemeClr val="tx1"/>
                </a:solidFill>
                <a:latin typeface="ABeeZee" panose="02000000000000000000" pitchFamily="50" charset="0"/>
              </a:rPr>
              <a:t>Self-reflection and exploration is KEY.</a:t>
            </a:r>
          </a:p>
          <a:p>
            <a:pPr marL="800100" lvl="1" indent="-342900">
              <a:lnSpc>
                <a:spcPct val="150000"/>
              </a:lnSpc>
              <a:buClr>
                <a:schemeClr val="tx1"/>
              </a:buClr>
              <a:buSzPct val="110000"/>
              <a:buFont typeface="Arial" panose="020B0604020202020204" pitchFamily="34" charset="0"/>
              <a:buChar char="•"/>
            </a:pPr>
            <a:r>
              <a:rPr lang="en-US" b="1" dirty="0">
                <a:solidFill>
                  <a:schemeClr val="tx1"/>
                </a:solidFill>
                <a:latin typeface="ABeeZee" panose="02000000000000000000" pitchFamily="50" charset="0"/>
              </a:rPr>
              <a:t>Bias is often about helping the “in” crowd. How do we help everyone</a:t>
            </a:r>
            <a:r>
              <a:rPr lang="en-US" b="1" dirty="0" smtClean="0">
                <a:solidFill>
                  <a:schemeClr val="tx1"/>
                </a:solidFill>
                <a:latin typeface="ABeeZee" panose="02000000000000000000" pitchFamily="50" charset="0"/>
              </a:rPr>
              <a:t>?</a:t>
            </a:r>
            <a:endParaRPr lang="en-US" b="1" dirty="0">
              <a:solidFill>
                <a:schemeClr val="tx1"/>
              </a:solidFill>
              <a:latin typeface="ABeeZee" panose="02000000000000000000" pitchFamily="50" charset="0"/>
            </a:endParaRPr>
          </a:p>
        </p:txBody>
      </p:sp>
      <p:sp>
        <p:nvSpPr>
          <p:cNvPr id="2" name="Title 1"/>
          <p:cNvSpPr>
            <a:spLocks noGrp="1"/>
          </p:cNvSpPr>
          <p:nvPr>
            <p:ph type="title"/>
          </p:nvPr>
        </p:nvSpPr>
        <p:spPr>
          <a:xfrm>
            <a:off x="89852" y="107356"/>
            <a:ext cx="11696764" cy="1507067"/>
          </a:xfrm>
        </p:spPr>
        <p:txBody>
          <a:bodyPr/>
          <a:lstStyle/>
          <a:p>
            <a:r>
              <a:rPr lang="en-US" dirty="0" smtClean="0"/>
              <a:t>How do we prepare ourselves and our staff?</a:t>
            </a:r>
            <a:endParaRPr lang="en-US" dirty="0"/>
          </a:p>
        </p:txBody>
      </p:sp>
      <p:pic>
        <p:nvPicPr>
          <p:cNvPr id="4" name="Picture 3">
            <a:extLst>
              <a:ext uri="{FF2B5EF4-FFF2-40B4-BE49-F238E27FC236}">
                <a16:creationId xmlns:a16="http://schemas.microsoft.com/office/drawing/2014/main" id="{49B64508-B8AF-4871-BE76-FC31881278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4041467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580" y="-20660"/>
            <a:ext cx="11788204" cy="1507067"/>
          </a:xfrm>
        </p:spPr>
        <p:txBody>
          <a:bodyPr>
            <a:normAutofit/>
          </a:bodyPr>
          <a:lstStyle/>
          <a:p>
            <a:r>
              <a:rPr lang="en-US" sz="6000" dirty="0"/>
              <a:t>Our </a:t>
            </a:r>
            <a:r>
              <a:rPr lang="en-US" sz="6000" dirty="0" smtClean="0"/>
              <a:t>P&amp;PS: Where </a:t>
            </a:r>
            <a:r>
              <a:rPr lang="en-US" sz="6000" dirty="0"/>
              <a:t>do we begin?</a:t>
            </a:r>
          </a:p>
        </p:txBody>
      </p:sp>
      <p:sp>
        <p:nvSpPr>
          <p:cNvPr id="5" name="Subtitle 4"/>
          <p:cNvSpPr>
            <a:spLocks noGrp="1"/>
          </p:cNvSpPr>
          <p:nvPr>
            <p:ph idx="1"/>
          </p:nvPr>
        </p:nvSpPr>
        <p:spPr>
          <a:xfrm>
            <a:off x="611060" y="1466425"/>
            <a:ext cx="8534400" cy="3615267"/>
          </a:xfrm>
        </p:spPr>
        <p:txBody>
          <a:bodyPr/>
          <a:lstStyle/>
          <a:p>
            <a:pPr algn="l">
              <a:buSzPct val="110000"/>
              <a:buFont typeface="Arial" panose="020B0604020202020204" pitchFamily="34" charset="0"/>
              <a:buChar char="•"/>
            </a:pPr>
            <a:r>
              <a:rPr lang="en-US" b="1" dirty="0"/>
              <a:t>Examine our policies</a:t>
            </a:r>
          </a:p>
          <a:p>
            <a:pPr lvl="1" algn="l">
              <a:buSzPct val="110000"/>
              <a:buFont typeface="Arial" panose="020B0604020202020204" pitchFamily="34" charset="0"/>
              <a:buChar char="•"/>
            </a:pPr>
            <a:r>
              <a:rPr lang="en-US" b="1" dirty="0"/>
              <a:t>Is it fair to treat everyone the same?  Or is it fair to help those who need help?</a:t>
            </a:r>
          </a:p>
          <a:p>
            <a:pPr lvl="1" algn="l">
              <a:buSzPct val="110000"/>
              <a:buFont typeface="Arial" panose="020B0604020202020204" pitchFamily="34" charset="0"/>
              <a:buChar char="•"/>
            </a:pPr>
            <a:r>
              <a:rPr lang="en-US" b="1" dirty="0"/>
              <a:t>How can we revisit processes and policies with an eye towards only doing what is required?</a:t>
            </a:r>
          </a:p>
          <a:p>
            <a:pPr algn="l">
              <a:buSzPct val="110000"/>
              <a:buFont typeface="Arial" panose="020B0604020202020204" pitchFamily="34" charset="0"/>
              <a:buChar char="•"/>
            </a:pPr>
            <a:r>
              <a:rPr lang="en-US" b="1" dirty="0"/>
              <a:t>Listening to the student / staff voice</a:t>
            </a:r>
          </a:p>
          <a:p>
            <a:pPr lvl="1" algn="l">
              <a:buSzPct val="110000"/>
              <a:buFont typeface="Arial" panose="020B0604020202020204" pitchFamily="34" charset="0"/>
              <a:buChar char="•"/>
            </a:pPr>
            <a:r>
              <a:rPr lang="en-US" b="1" dirty="0"/>
              <a:t>Where are the pain points for students and staff?  What do these experiences point out for you?</a:t>
            </a:r>
          </a:p>
        </p:txBody>
      </p:sp>
      <p:pic>
        <p:nvPicPr>
          <p:cNvPr id="6" name="Picture 5">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890023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83244" y="2011681"/>
            <a:ext cx="8001000" cy="3877056"/>
          </a:xfrm>
        </p:spPr>
        <p:txBody>
          <a:bodyPr>
            <a:normAutofit/>
          </a:bodyPr>
          <a:lstStyle/>
          <a:p>
            <a:r>
              <a:rPr lang="en-US" dirty="0" smtClean="0"/>
              <a:t>Now we want to hear from you…</a:t>
            </a:r>
            <a:br>
              <a:rPr lang="en-US" dirty="0" smtClean="0"/>
            </a:br>
            <a:r>
              <a:rPr lang="en-US" dirty="0"/>
              <a:t/>
            </a:r>
            <a:br>
              <a:rPr lang="en-US" dirty="0"/>
            </a:br>
            <a:r>
              <a:rPr lang="en-US" sz="4000" dirty="0" smtClean="0">
                <a:solidFill>
                  <a:schemeClr val="bg1"/>
                </a:solidFill>
              </a:rPr>
              <a:t>What pitfalls and peaks lie ahead for you as you tackle this important work</a:t>
            </a:r>
            <a:endParaRPr lang="en-US" dirty="0">
              <a:solidFill>
                <a:schemeClr val="bg1"/>
              </a:solidFill>
            </a:endParaRPr>
          </a:p>
        </p:txBody>
      </p:sp>
      <p:pic>
        <p:nvPicPr>
          <p:cNvPr id="3" name="Picture 2">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2997311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180" y="162420"/>
            <a:ext cx="11322258" cy="845929"/>
          </a:xfrm>
        </p:spPr>
        <p:txBody>
          <a:bodyPr/>
          <a:lstStyle/>
          <a:p>
            <a:r>
              <a:rPr lang="en-US" dirty="0" smtClean="0"/>
              <a:t>Resources for further reflection and study</a:t>
            </a:r>
            <a:endParaRPr lang="en-US" dirty="0"/>
          </a:p>
        </p:txBody>
      </p:sp>
      <p:sp>
        <p:nvSpPr>
          <p:cNvPr id="3" name="Content Placeholder 2"/>
          <p:cNvSpPr>
            <a:spLocks noGrp="1"/>
          </p:cNvSpPr>
          <p:nvPr>
            <p:ph idx="1"/>
          </p:nvPr>
        </p:nvSpPr>
        <p:spPr>
          <a:xfrm>
            <a:off x="684212" y="1580322"/>
            <a:ext cx="10179258" cy="2720745"/>
          </a:xfrm>
        </p:spPr>
        <p:txBody>
          <a:bodyPr>
            <a:normAutofit fontScale="92500" lnSpcReduction="20000"/>
          </a:bodyPr>
          <a:lstStyle/>
          <a:p>
            <a:r>
              <a:rPr lang="en-US" b="1" dirty="0" smtClean="0"/>
              <a:t>NASFAA Implicit Bias Toolkit - </a:t>
            </a:r>
            <a:r>
              <a:rPr lang="en-US" dirty="0">
                <a:hlinkClick r:id="rId3"/>
              </a:rPr>
              <a:t>https://</a:t>
            </a:r>
            <a:r>
              <a:rPr lang="en-US" dirty="0" smtClean="0">
                <a:hlinkClick r:id="rId3"/>
              </a:rPr>
              <a:t>www.nasfaa.org/uploads/documents/Implicit_Bias_Toolkit.pdf</a:t>
            </a:r>
            <a:r>
              <a:rPr lang="en-US" dirty="0" smtClean="0"/>
              <a:t> </a:t>
            </a:r>
          </a:p>
          <a:p>
            <a:r>
              <a:rPr lang="en-US" b="1" dirty="0" smtClean="0"/>
              <a:t>NASFAA / NACAC Policy Paper on </a:t>
            </a:r>
            <a:r>
              <a:rPr lang="en-US" b="1" dirty="0" smtClean="0"/>
              <a:t>Eliminating </a:t>
            </a:r>
            <a:r>
              <a:rPr lang="en-US" b="1" dirty="0" smtClean="0"/>
              <a:t>Bias in Financial Aid and Admissions </a:t>
            </a:r>
            <a:r>
              <a:rPr lang="en-US" dirty="0"/>
              <a:t>– </a:t>
            </a:r>
            <a:r>
              <a:rPr lang="en-US" dirty="0">
                <a:hlinkClick r:id="rId4"/>
              </a:rPr>
              <a:t>https://</a:t>
            </a:r>
            <a:r>
              <a:rPr lang="en-US" dirty="0" smtClean="0">
                <a:hlinkClick r:id="rId4"/>
              </a:rPr>
              <a:t>www.nacacnet.org/globalassets/images/about/lumina_report/nacac_nasfaa_lumina_report_0122_9.pdf</a:t>
            </a:r>
            <a:r>
              <a:rPr lang="en-US" dirty="0" smtClean="0"/>
              <a:t> </a:t>
            </a:r>
          </a:p>
          <a:p>
            <a:r>
              <a:rPr lang="en-US" b="1" dirty="0" smtClean="0"/>
              <a:t>Harvard Implicit Association Tests (IAT) </a:t>
            </a:r>
            <a:r>
              <a:rPr lang="en-US" b="1" dirty="0"/>
              <a:t>- </a:t>
            </a:r>
            <a:r>
              <a:rPr lang="en-US" dirty="0">
                <a:hlinkClick r:id="rId5"/>
              </a:rPr>
              <a:t>https://implicit.harvard.edu/implicit</a:t>
            </a:r>
            <a:r>
              <a:rPr lang="en-US" dirty="0" smtClean="0">
                <a:hlinkClick r:id="rId5"/>
              </a:rPr>
              <a:t>/</a:t>
            </a:r>
            <a:r>
              <a:rPr lang="en-US" dirty="0" smtClean="0"/>
              <a:t> </a:t>
            </a:r>
          </a:p>
        </p:txBody>
      </p:sp>
      <p:pic>
        <p:nvPicPr>
          <p:cNvPr id="4" name="Picture 3">
            <a:extLst>
              <a:ext uri="{FF2B5EF4-FFF2-40B4-BE49-F238E27FC236}">
                <a16:creationId xmlns:a16="http://schemas.microsoft.com/office/drawing/2014/main" id="{49B64508-B8AF-4871-BE76-FC31881278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2441092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20B4-7EBE-4AA0-BF89-2C6D4D668408}"/>
              </a:ext>
            </a:extLst>
          </p:cNvPr>
          <p:cNvSpPr>
            <a:spLocks noGrp="1"/>
          </p:cNvSpPr>
          <p:nvPr>
            <p:ph type="title"/>
          </p:nvPr>
        </p:nvSpPr>
        <p:spPr/>
        <p:txBody>
          <a:bodyPr/>
          <a:lstStyle/>
          <a:p>
            <a:r>
              <a:rPr lang="en-US" dirty="0"/>
              <a:t>Business Partners</a:t>
            </a:r>
          </a:p>
        </p:txBody>
      </p:sp>
      <p:sp>
        <p:nvSpPr>
          <p:cNvPr id="4" name="Slide Number Placeholder 3">
            <a:extLst>
              <a:ext uri="{FF2B5EF4-FFF2-40B4-BE49-F238E27FC236}">
                <a16:creationId xmlns:a16="http://schemas.microsoft.com/office/drawing/2014/main" id="{DCFE8F32-5CED-4A12-A53D-F005BADF4E61}"/>
              </a:ext>
            </a:extLst>
          </p:cNvPr>
          <p:cNvSpPr>
            <a:spLocks noGrp="1"/>
          </p:cNvSpPr>
          <p:nvPr>
            <p:ph type="sldNum" sz="quarter" idx="12"/>
          </p:nvPr>
        </p:nvSpPr>
        <p:spPr/>
        <p:txBody>
          <a:bodyPr/>
          <a:lstStyle/>
          <a:p>
            <a:fld id="{3159B74A-0164-445D-A750-9F6B0542B371}" type="slidenum">
              <a:rPr lang="en-US" smtClean="0"/>
              <a:t>16</a:t>
            </a:fld>
            <a:endParaRPr lang="en-US"/>
          </a:p>
        </p:txBody>
      </p:sp>
      <p:pic>
        <p:nvPicPr>
          <p:cNvPr id="5" name="Picture 4">
            <a:extLst>
              <a:ext uri="{FF2B5EF4-FFF2-40B4-BE49-F238E27FC236}">
                <a16:creationId xmlns:a16="http://schemas.microsoft.com/office/drawing/2014/main" id="{49B64508-B8AF-4871-BE76-FC31881278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pic>
        <p:nvPicPr>
          <p:cNvPr id="7" name="Picture 6" descr="Sallie Mae Sponsor Logo">
            <a:extLst>
              <a:ext uri="{FF2B5EF4-FFF2-40B4-BE49-F238E27FC236}">
                <a16:creationId xmlns:a16="http://schemas.microsoft.com/office/drawing/2014/main" id="{E18DBE27-25E4-4C50-A98A-4B442FA7A2B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88300" y="1437873"/>
            <a:ext cx="1172210" cy="638175"/>
          </a:xfrm>
          <a:prstGeom prst="rect">
            <a:avLst/>
          </a:prstGeom>
          <a:noFill/>
          <a:ln>
            <a:noFill/>
          </a:ln>
        </p:spPr>
      </p:pic>
      <p:pic>
        <p:nvPicPr>
          <p:cNvPr id="8" name="Picture 7" descr="College_Aid_Services_Sponsor_Logo">
            <a:extLst>
              <a:ext uri="{FF2B5EF4-FFF2-40B4-BE49-F238E27FC236}">
                <a16:creationId xmlns:a16="http://schemas.microsoft.com/office/drawing/2014/main" id="{CA86863B-762D-45E8-902F-64E33E5D8DC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170102" y="1595139"/>
            <a:ext cx="1699895" cy="361950"/>
          </a:xfrm>
          <a:prstGeom prst="rect">
            <a:avLst/>
          </a:prstGeom>
          <a:noFill/>
          <a:ln>
            <a:noFill/>
          </a:ln>
        </p:spPr>
      </p:pic>
      <p:pic>
        <p:nvPicPr>
          <p:cNvPr id="9" name="Picture 8" descr="ProEd Solutions Sponsor Ad">
            <a:extLst>
              <a:ext uri="{FF2B5EF4-FFF2-40B4-BE49-F238E27FC236}">
                <a16:creationId xmlns:a16="http://schemas.microsoft.com/office/drawing/2014/main" id="{BCF6D5A0-AF4C-46D3-AE07-F23AD54A31F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77145" y="1494516"/>
            <a:ext cx="1085850" cy="525780"/>
          </a:xfrm>
          <a:prstGeom prst="rect">
            <a:avLst/>
          </a:prstGeom>
          <a:noFill/>
          <a:ln>
            <a:noFill/>
          </a:ln>
        </p:spPr>
      </p:pic>
      <p:pic>
        <p:nvPicPr>
          <p:cNvPr id="10" name="Picture 9" descr="edamerica sponsor logo">
            <a:extLst>
              <a:ext uri="{FF2B5EF4-FFF2-40B4-BE49-F238E27FC236}">
                <a16:creationId xmlns:a16="http://schemas.microsoft.com/office/drawing/2014/main" id="{4622A2A4-1EF6-4571-B103-CB38EB6D988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784033" y="1623421"/>
            <a:ext cx="1231900" cy="267970"/>
          </a:xfrm>
          <a:prstGeom prst="rect">
            <a:avLst/>
          </a:prstGeom>
          <a:noFill/>
          <a:ln>
            <a:noFill/>
          </a:ln>
        </p:spPr>
      </p:pic>
      <p:pic>
        <p:nvPicPr>
          <p:cNvPr id="11" name="Picture 10" descr="Graphical user interface&#10;&#10;Description automatically generated with medium confidence">
            <a:extLst>
              <a:ext uri="{FF2B5EF4-FFF2-40B4-BE49-F238E27FC236}">
                <a16:creationId xmlns:a16="http://schemas.microsoft.com/office/drawing/2014/main" id="{34E00D1B-4B13-4CCB-8C9F-20A13A7387B6}"/>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23275" y="1480839"/>
            <a:ext cx="1599565" cy="476250"/>
          </a:xfrm>
          <a:prstGeom prst="rect">
            <a:avLst/>
          </a:prstGeom>
          <a:noFill/>
          <a:ln>
            <a:noFill/>
          </a:ln>
        </p:spPr>
      </p:pic>
      <p:pic>
        <p:nvPicPr>
          <p:cNvPr id="12" name="Picture 11" descr="ECMS Solutions Sponsor Logo">
            <a:extLst>
              <a:ext uri="{FF2B5EF4-FFF2-40B4-BE49-F238E27FC236}">
                <a16:creationId xmlns:a16="http://schemas.microsoft.com/office/drawing/2014/main" id="{9CDA9813-BD43-46C6-8E4A-1EE0C2460699}"/>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44815" y="2329735"/>
            <a:ext cx="1115695" cy="596900"/>
          </a:xfrm>
          <a:prstGeom prst="rect">
            <a:avLst/>
          </a:prstGeom>
          <a:noFill/>
          <a:ln>
            <a:noFill/>
          </a:ln>
        </p:spPr>
      </p:pic>
      <p:pic>
        <p:nvPicPr>
          <p:cNvPr id="14" name="Picture 13" descr="Campus Logic Sponsor Logo">
            <a:extLst>
              <a:ext uri="{FF2B5EF4-FFF2-40B4-BE49-F238E27FC236}">
                <a16:creationId xmlns:a16="http://schemas.microsoft.com/office/drawing/2014/main" id="{5783B111-803E-4401-ADB9-B3ACC41B23F5}"/>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5128510" y="2438885"/>
            <a:ext cx="1388745" cy="285750"/>
          </a:xfrm>
          <a:prstGeom prst="rect">
            <a:avLst/>
          </a:prstGeom>
          <a:noFill/>
          <a:ln>
            <a:noFill/>
          </a:ln>
        </p:spPr>
      </p:pic>
      <p:pic>
        <p:nvPicPr>
          <p:cNvPr id="15" name="Picture 14" descr="Logo&#10;&#10;Description automatically generated">
            <a:extLst>
              <a:ext uri="{FF2B5EF4-FFF2-40B4-BE49-F238E27FC236}">
                <a16:creationId xmlns:a16="http://schemas.microsoft.com/office/drawing/2014/main" id="{860E6658-F758-4CF1-92FF-5F6D6AE573E5}"/>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02753" y="2257863"/>
            <a:ext cx="1313180" cy="544195"/>
          </a:xfrm>
          <a:prstGeom prst="rect">
            <a:avLst/>
          </a:prstGeom>
          <a:noFill/>
          <a:ln>
            <a:noFill/>
          </a:ln>
        </p:spPr>
      </p:pic>
      <p:pic>
        <p:nvPicPr>
          <p:cNvPr id="16" name="Picture 15" descr="Logo&#10;&#10;Description automatically generated">
            <a:extLst>
              <a:ext uri="{FF2B5EF4-FFF2-40B4-BE49-F238E27FC236}">
                <a16:creationId xmlns:a16="http://schemas.microsoft.com/office/drawing/2014/main" id="{E1A78A8D-FC66-45C8-9E58-B5CF771AE168}"/>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548370" y="2359828"/>
            <a:ext cx="1300480" cy="443865"/>
          </a:xfrm>
          <a:prstGeom prst="rect">
            <a:avLst/>
          </a:prstGeom>
          <a:noFill/>
          <a:ln>
            <a:noFill/>
          </a:ln>
        </p:spPr>
      </p:pic>
      <p:pic>
        <p:nvPicPr>
          <p:cNvPr id="17" name="Picture 16" descr="Ascendium_Attigo_Logo">
            <a:extLst>
              <a:ext uri="{FF2B5EF4-FFF2-40B4-BE49-F238E27FC236}">
                <a16:creationId xmlns:a16="http://schemas.microsoft.com/office/drawing/2014/main" id="{0F19A9CF-9FC1-4D5E-AF09-A298D8464C18}"/>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78263" y="3184786"/>
            <a:ext cx="1673860" cy="342900"/>
          </a:xfrm>
          <a:prstGeom prst="rect">
            <a:avLst/>
          </a:prstGeom>
          <a:noFill/>
          <a:ln>
            <a:noFill/>
          </a:ln>
        </p:spPr>
      </p:pic>
      <p:pic>
        <p:nvPicPr>
          <p:cNvPr id="18" name="Picture 17" descr="Citizens_New_Logo_2021">
            <a:extLst>
              <a:ext uri="{FF2B5EF4-FFF2-40B4-BE49-F238E27FC236}">
                <a16:creationId xmlns:a16="http://schemas.microsoft.com/office/drawing/2014/main" id="{51D6FD48-0C43-4710-BF09-229FDBA85D85}"/>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66020" y="3257549"/>
            <a:ext cx="1588770" cy="342900"/>
          </a:xfrm>
          <a:prstGeom prst="rect">
            <a:avLst/>
          </a:prstGeom>
          <a:noFill/>
          <a:ln>
            <a:noFill/>
          </a:ln>
        </p:spPr>
      </p:pic>
      <p:pic>
        <p:nvPicPr>
          <p:cNvPr id="20" name="Picture 19" descr="College Ave Sponsor Logo">
            <a:extLst>
              <a:ext uri="{FF2B5EF4-FFF2-40B4-BE49-F238E27FC236}">
                <a16:creationId xmlns:a16="http://schemas.microsoft.com/office/drawing/2014/main" id="{795C6CCA-9475-425F-BBD0-A3D66E8E42CA}"/>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928485" y="3181922"/>
            <a:ext cx="1588770" cy="544195"/>
          </a:xfrm>
          <a:prstGeom prst="rect">
            <a:avLst/>
          </a:prstGeom>
          <a:noFill/>
          <a:ln>
            <a:noFill/>
          </a:ln>
        </p:spPr>
      </p:pic>
      <p:pic>
        <p:nvPicPr>
          <p:cNvPr id="21" name="Picture 20" descr="A picture containing text, clipart&#10;&#10;Description automatically generated">
            <a:extLst>
              <a:ext uri="{FF2B5EF4-FFF2-40B4-BE49-F238E27FC236}">
                <a16:creationId xmlns:a16="http://schemas.microsoft.com/office/drawing/2014/main" id="{C6401177-0C64-4A0C-9260-EA0D0F49A32C}"/>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584008" y="2985294"/>
            <a:ext cx="1550670" cy="692150"/>
          </a:xfrm>
          <a:prstGeom prst="rect">
            <a:avLst/>
          </a:prstGeom>
          <a:noFill/>
          <a:ln>
            <a:noFill/>
          </a:ln>
        </p:spPr>
      </p:pic>
      <p:pic>
        <p:nvPicPr>
          <p:cNvPr id="22" name="Picture 21" descr="A picture containing text, clipart&#10;&#10;Description automatically generated">
            <a:extLst>
              <a:ext uri="{FF2B5EF4-FFF2-40B4-BE49-F238E27FC236}">
                <a16:creationId xmlns:a16="http://schemas.microsoft.com/office/drawing/2014/main" id="{4A187074-D7C5-45A7-88D9-67FA96BFF092}"/>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423275" y="3206432"/>
            <a:ext cx="1550670" cy="445135"/>
          </a:xfrm>
          <a:prstGeom prst="rect">
            <a:avLst/>
          </a:prstGeom>
          <a:noFill/>
          <a:ln>
            <a:noFill/>
          </a:ln>
        </p:spPr>
      </p:pic>
      <p:pic>
        <p:nvPicPr>
          <p:cNvPr id="24" name="Picture 23" descr="Logo, icon&#10;&#10;Description automatically generated with medium confidence">
            <a:extLst>
              <a:ext uri="{FF2B5EF4-FFF2-40B4-BE49-F238E27FC236}">
                <a16:creationId xmlns:a16="http://schemas.microsoft.com/office/drawing/2014/main" id="{A53FA246-192B-49F7-8642-260F739AC94D}"/>
              </a:ext>
            </a:extLst>
          </p:cNvPr>
          <p:cNvPicPr/>
          <p:nvPr/>
        </p:nvPicPr>
        <p:blipFill>
          <a:blip r:embed="rId17">
            <a:extLst>
              <a:ext uri="{28A0092B-C50C-407E-A947-70E740481C1C}">
                <a14:useLocalDpi xmlns:a14="http://schemas.microsoft.com/office/drawing/2010/main" val="0"/>
              </a:ext>
            </a:extLst>
          </a:blip>
          <a:srcRect/>
          <a:stretch>
            <a:fillRect/>
          </a:stretch>
        </p:blipFill>
        <p:spPr bwMode="auto">
          <a:xfrm>
            <a:off x="3257629" y="4275057"/>
            <a:ext cx="1703070" cy="238125"/>
          </a:xfrm>
          <a:prstGeom prst="rect">
            <a:avLst/>
          </a:prstGeom>
          <a:noFill/>
          <a:ln>
            <a:noFill/>
          </a:ln>
        </p:spPr>
      </p:pic>
      <p:pic>
        <p:nvPicPr>
          <p:cNvPr id="25" name="Picture 24" descr="Logo, company name&#10;&#10;Description automatically generated">
            <a:extLst>
              <a:ext uri="{FF2B5EF4-FFF2-40B4-BE49-F238E27FC236}">
                <a16:creationId xmlns:a16="http://schemas.microsoft.com/office/drawing/2014/main" id="{A5719E57-DFBF-4947-A3B0-A51702FC0B65}"/>
              </a:ext>
            </a:extLst>
          </p:cNvPr>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277145" y="3938385"/>
            <a:ext cx="1047750" cy="1047750"/>
          </a:xfrm>
          <a:prstGeom prst="rect">
            <a:avLst/>
          </a:prstGeom>
          <a:noFill/>
          <a:ln>
            <a:noFill/>
          </a:ln>
        </p:spPr>
      </p:pic>
      <p:pic>
        <p:nvPicPr>
          <p:cNvPr id="26" name="Picture 25" descr="Logo&#10;&#10;Description automatically generated">
            <a:extLst>
              <a:ext uri="{FF2B5EF4-FFF2-40B4-BE49-F238E27FC236}">
                <a16:creationId xmlns:a16="http://schemas.microsoft.com/office/drawing/2014/main" id="{89835C95-FF6B-4774-AE86-7088E0303BA3}"/>
              </a:ext>
            </a:extLst>
          </p:cNvPr>
          <p:cNvPicPr/>
          <p:nvPr/>
        </p:nvPicPr>
        <p:blipFill>
          <a:blip r:embed="rId19">
            <a:extLst>
              <a:ext uri="{28A0092B-C50C-407E-A947-70E740481C1C}">
                <a14:useLocalDpi xmlns:a14="http://schemas.microsoft.com/office/drawing/2010/main" val="0"/>
              </a:ext>
            </a:extLst>
          </a:blip>
          <a:srcRect/>
          <a:stretch>
            <a:fillRect/>
          </a:stretch>
        </p:blipFill>
        <p:spPr bwMode="auto">
          <a:xfrm>
            <a:off x="6750810" y="4043916"/>
            <a:ext cx="1200150" cy="700405"/>
          </a:xfrm>
          <a:prstGeom prst="rect">
            <a:avLst/>
          </a:prstGeom>
          <a:noFill/>
          <a:ln>
            <a:noFill/>
          </a:ln>
        </p:spPr>
      </p:pic>
      <p:pic>
        <p:nvPicPr>
          <p:cNvPr id="27" name="Picture 26" descr="Logo, company name&#10;&#10;Description automatically generated">
            <a:extLst>
              <a:ext uri="{FF2B5EF4-FFF2-40B4-BE49-F238E27FC236}">
                <a16:creationId xmlns:a16="http://schemas.microsoft.com/office/drawing/2014/main" id="{1B9257D8-C6BA-4016-94D7-4E5F0EB5E94C}"/>
              </a:ext>
            </a:extLst>
          </p:cNvPr>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8230870" y="3998029"/>
            <a:ext cx="1935480" cy="929640"/>
          </a:xfrm>
          <a:prstGeom prst="rect">
            <a:avLst/>
          </a:prstGeom>
          <a:noFill/>
          <a:ln>
            <a:noFill/>
          </a:ln>
        </p:spPr>
      </p:pic>
      <p:pic>
        <p:nvPicPr>
          <p:cNvPr id="3" name="Picture 2">
            <a:extLst>
              <a:ext uri="{FF2B5EF4-FFF2-40B4-BE49-F238E27FC236}">
                <a16:creationId xmlns:a16="http://schemas.microsoft.com/office/drawing/2014/main" id="{C6934CA4-C5D5-4B53-9A8C-B3EF3646950E}"/>
              </a:ext>
            </a:extLst>
          </p:cNvPr>
          <p:cNvPicPr>
            <a:picLocks noChangeAspect="1"/>
          </p:cNvPicPr>
          <p:nvPr/>
        </p:nvPicPr>
        <p:blipFill>
          <a:blip r:embed="rId21"/>
          <a:stretch>
            <a:fillRect/>
          </a:stretch>
        </p:blipFill>
        <p:spPr>
          <a:xfrm>
            <a:off x="3257629" y="4762337"/>
            <a:ext cx="1318907" cy="956632"/>
          </a:xfrm>
          <a:prstGeom prst="rect">
            <a:avLst/>
          </a:prstGeom>
        </p:spPr>
      </p:pic>
      <p:pic>
        <p:nvPicPr>
          <p:cNvPr id="28" name="Picture 27" descr="Ocelot Sponsor Logo">
            <a:extLst>
              <a:ext uri="{FF2B5EF4-FFF2-40B4-BE49-F238E27FC236}">
                <a16:creationId xmlns:a16="http://schemas.microsoft.com/office/drawing/2014/main" id="{F930C5CD-94FA-45FD-92F7-978A9F29EE00}"/>
              </a:ext>
            </a:extLst>
          </p:cNvPr>
          <p:cNvPicPr>
            <a:picLocks noChangeAspect="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166020" y="2428725"/>
            <a:ext cx="1549400" cy="306070"/>
          </a:xfrm>
          <a:prstGeom prst="rect">
            <a:avLst/>
          </a:prstGeom>
          <a:noFill/>
          <a:ln>
            <a:noFill/>
          </a:ln>
        </p:spPr>
      </p:pic>
      <p:pic>
        <p:nvPicPr>
          <p:cNvPr id="29" name="Picture 28" descr="OSFA_Logo">
            <a:extLst>
              <a:ext uri="{FF2B5EF4-FFF2-40B4-BE49-F238E27FC236}">
                <a16:creationId xmlns:a16="http://schemas.microsoft.com/office/drawing/2014/main" id="{6D4FE608-57A1-4032-912D-3FE47674F583}"/>
              </a:ext>
            </a:extLst>
          </p:cNvPr>
          <p:cNvPicPr>
            <a:picLocks noChangeAspect="1"/>
          </p:cNvPicPr>
          <p:nvPr/>
        </p:nvPicPr>
        <p:blipFill>
          <a:blip r:embed="rId23">
            <a:extLst>
              <a:ext uri="{28A0092B-C50C-407E-A947-70E740481C1C}">
                <a14:useLocalDpi xmlns:a14="http://schemas.microsoft.com/office/drawing/2010/main" val="0"/>
              </a:ext>
            </a:extLst>
          </a:blip>
          <a:srcRect/>
          <a:stretch>
            <a:fillRect/>
          </a:stretch>
        </p:blipFill>
        <p:spPr bwMode="auto">
          <a:xfrm>
            <a:off x="5289845" y="5173104"/>
            <a:ext cx="1022350" cy="636270"/>
          </a:xfrm>
          <a:prstGeom prst="rect">
            <a:avLst/>
          </a:prstGeom>
          <a:noFill/>
          <a:ln>
            <a:noFill/>
          </a:ln>
        </p:spPr>
      </p:pic>
      <p:pic>
        <p:nvPicPr>
          <p:cNvPr id="30" name="Picture 29" descr="Discover Student Loans">
            <a:extLst>
              <a:ext uri="{FF2B5EF4-FFF2-40B4-BE49-F238E27FC236}">
                <a16:creationId xmlns:a16="http://schemas.microsoft.com/office/drawing/2014/main" id="{6043B494-F189-4EC6-835F-161549533DF2}"/>
              </a:ext>
            </a:extLst>
          </p:cNvPr>
          <p:cNvPicPr>
            <a:picLocks noChangeAspect="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1371802" y="5052219"/>
            <a:ext cx="1005205" cy="513715"/>
          </a:xfrm>
          <a:prstGeom prst="rect">
            <a:avLst/>
          </a:prstGeom>
          <a:noFill/>
          <a:ln>
            <a:noFill/>
          </a:ln>
        </p:spPr>
      </p:pic>
      <p:pic>
        <p:nvPicPr>
          <p:cNvPr id="13" name="Picture 12" descr="Logo&#10;&#10;Description automatically generated">
            <a:extLst>
              <a:ext uri="{FF2B5EF4-FFF2-40B4-BE49-F238E27FC236}">
                <a16:creationId xmlns:a16="http://schemas.microsoft.com/office/drawing/2014/main" id="{C2E5B65D-A920-435B-B208-6CB5A0B34E74}"/>
              </a:ext>
            </a:extLst>
          </p:cNvPr>
          <p:cNvPicPr>
            <a:picLocks noChangeAspect="1"/>
          </p:cNvPicPr>
          <p:nvPr/>
        </p:nvPicPr>
        <p:blipFill>
          <a:blip r:embed="rId25" cstate="hqprint">
            <a:extLst>
              <a:ext uri="{28A0092B-C50C-407E-A947-70E740481C1C}">
                <a14:useLocalDpi xmlns:a14="http://schemas.microsoft.com/office/drawing/2010/main" val="0"/>
              </a:ext>
            </a:extLst>
          </a:blip>
          <a:stretch>
            <a:fillRect/>
          </a:stretch>
        </p:blipFill>
        <p:spPr>
          <a:xfrm>
            <a:off x="1288300" y="4194568"/>
            <a:ext cx="1385321" cy="443303"/>
          </a:xfrm>
          <a:prstGeom prst="rect">
            <a:avLst/>
          </a:prstGeom>
        </p:spPr>
      </p:pic>
    </p:spTree>
    <p:extLst>
      <p:ext uri="{BB962C8B-B14F-4D97-AF65-F5344CB8AC3E}">
        <p14:creationId xmlns:p14="http://schemas.microsoft.com/office/powerpoint/2010/main" val="70122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B017A8B-371E-4465-B10F-27CF4DB2FFEB}"/>
              </a:ext>
            </a:extLst>
          </p:cNvPr>
          <p:cNvSpPr>
            <a:spLocks noGrp="1"/>
          </p:cNvSpPr>
          <p:nvPr>
            <p:ph type="subTitle" idx="1"/>
          </p:nvPr>
        </p:nvSpPr>
        <p:spPr>
          <a:xfrm>
            <a:off x="1524000" y="2601119"/>
            <a:ext cx="9144000" cy="1655762"/>
          </a:xfrm>
        </p:spPr>
        <p:txBody>
          <a:bodyPr>
            <a:normAutofit/>
          </a:bodyPr>
          <a:lstStyle/>
          <a:p>
            <a:r>
              <a:rPr lang="en-US" sz="9600" dirty="0"/>
              <a:t>Questions?</a:t>
            </a:r>
          </a:p>
        </p:txBody>
      </p:sp>
      <p:pic>
        <p:nvPicPr>
          <p:cNvPr id="7" name="Picture 6">
            <a:extLst>
              <a:ext uri="{FF2B5EF4-FFF2-40B4-BE49-F238E27FC236}">
                <a16:creationId xmlns:a16="http://schemas.microsoft.com/office/drawing/2014/main" id="{0C6194DA-0049-4287-ADEF-21E2DF278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8443" y="248443"/>
            <a:ext cx="6615114" cy="2205038"/>
          </a:xfrm>
          <a:prstGeom prst="rect">
            <a:avLst/>
          </a:prstGeom>
        </p:spPr>
      </p:pic>
      <p:pic>
        <p:nvPicPr>
          <p:cNvPr id="9" name="Picture 8">
            <a:extLst>
              <a:ext uri="{FF2B5EF4-FFF2-40B4-BE49-F238E27FC236}">
                <a16:creationId xmlns:a16="http://schemas.microsoft.com/office/drawing/2014/main" id="{0F9FFC9F-11C2-4DA3-B78D-1CCC90A1BF3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727949" y="4404519"/>
            <a:ext cx="2736102" cy="2297342"/>
          </a:xfrm>
          <a:prstGeom prst="rect">
            <a:avLst/>
          </a:prstGeom>
        </p:spPr>
      </p:pic>
      <p:sp>
        <p:nvSpPr>
          <p:cNvPr id="10" name="Slide Number Placeholder 9">
            <a:extLst>
              <a:ext uri="{FF2B5EF4-FFF2-40B4-BE49-F238E27FC236}">
                <a16:creationId xmlns:a16="http://schemas.microsoft.com/office/drawing/2014/main" id="{53278646-03CC-4CDF-8B06-FC2E4A0B2CCE}"/>
              </a:ext>
            </a:extLst>
          </p:cNvPr>
          <p:cNvSpPr>
            <a:spLocks noGrp="1"/>
          </p:cNvSpPr>
          <p:nvPr>
            <p:ph type="sldNum" sz="quarter" idx="12"/>
          </p:nvPr>
        </p:nvSpPr>
        <p:spPr/>
        <p:txBody>
          <a:bodyPr/>
          <a:lstStyle/>
          <a:p>
            <a:fld id="{3159B74A-0164-445D-A750-9F6B0542B371}" type="slidenum">
              <a:rPr lang="en-US" smtClean="0"/>
              <a:t>17</a:t>
            </a:fld>
            <a:endParaRPr lang="en-US"/>
          </a:p>
        </p:txBody>
      </p:sp>
    </p:spTree>
    <p:extLst>
      <p:ext uri="{BB962C8B-B14F-4D97-AF65-F5344CB8AC3E}">
        <p14:creationId xmlns:p14="http://schemas.microsoft.com/office/powerpoint/2010/main" val="281470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20B4-7EBE-4AA0-BF89-2C6D4D66840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D5B24499-6571-4CC3-99A4-B54F161ECD87}"/>
              </a:ext>
            </a:extLst>
          </p:cNvPr>
          <p:cNvSpPr>
            <a:spLocks noGrp="1"/>
          </p:cNvSpPr>
          <p:nvPr>
            <p:ph idx="1"/>
          </p:nvPr>
        </p:nvSpPr>
        <p:spPr/>
        <p:txBody>
          <a:bodyPr>
            <a:normAutofit/>
          </a:bodyPr>
          <a:lstStyle/>
          <a:p>
            <a:pPr marL="0" indent="0">
              <a:buNone/>
            </a:pPr>
            <a:r>
              <a:rPr lang="en-US" sz="2400" i="1" dirty="0"/>
              <a:t>Members of the Association recognize that one of the purposes of the Association is to provide training and informational services to its members through training conferences and periodic written material. While the Association shall utilize its best efforts to provide its members with the most current information available, there can be no assurances or warranty that its interpretation of any rule, regulation or statue will be in conformance with any present or future interpretation of such rule, regulation or statute by any appropriate governmental authority. Accordingly, each member shall hold the Association harmless from any claims, damages, or liability resulting from such member’s use of any information, data, or interpretations as provided to such members by the Association.</a:t>
            </a:r>
            <a:endParaRPr lang="en-US" sz="2400" dirty="0"/>
          </a:p>
        </p:txBody>
      </p:sp>
      <p:sp>
        <p:nvSpPr>
          <p:cNvPr id="4" name="Slide Number Placeholder 3">
            <a:extLst>
              <a:ext uri="{FF2B5EF4-FFF2-40B4-BE49-F238E27FC236}">
                <a16:creationId xmlns:a16="http://schemas.microsoft.com/office/drawing/2014/main" id="{DCFE8F32-5CED-4A12-A53D-F005BADF4E61}"/>
              </a:ext>
            </a:extLst>
          </p:cNvPr>
          <p:cNvSpPr>
            <a:spLocks noGrp="1"/>
          </p:cNvSpPr>
          <p:nvPr>
            <p:ph type="sldNum" sz="quarter" idx="12"/>
          </p:nvPr>
        </p:nvSpPr>
        <p:spPr/>
        <p:txBody>
          <a:bodyPr/>
          <a:lstStyle/>
          <a:p>
            <a:fld id="{3159B74A-0164-445D-A750-9F6B0542B371}" type="slidenum">
              <a:rPr lang="en-US" smtClean="0"/>
              <a:t>2</a:t>
            </a:fld>
            <a:endParaRPr lang="en-US"/>
          </a:p>
        </p:txBody>
      </p:sp>
      <p:pic>
        <p:nvPicPr>
          <p:cNvPr id="5" name="Picture 4">
            <a:extLst>
              <a:ext uri="{FF2B5EF4-FFF2-40B4-BE49-F238E27FC236}">
                <a16:creationId xmlns:a16="http://schemas.microsoft.com/office/drawing/2014/main" id="{49B64508-B8AF-4871-BE76-FC31881278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123372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104" y="0"/>
            <a:ext cx="7837868" cy="1056639"/>
          </a:xfrm>
        </p:spPr>
        <p:txBody>
          <a:bodyPr/>
          <a:lstStyle/>
          <a:p>
            <a:r>
              <a:rPr lang="en-US" b="1" dirty="0"/>
              <a:t>Agenda</a:t>
            </a:r>
          </a:p>
        </p:txBody>
      </p:sp>
      <p:sp>
        <p:nvSpPr>
          <p:cNvPr id="3" name="Content Placeholder 2"/>
          <p:cNvSpPr>
            <a:spLocks noGrp="1"/>
          </p:cNvSpPr>
          <p:nvPr>
            <p:ph idx="1"/>
          </p:nvPr>
        </p:nvSpPr>
        <p:spPr>
          <a:xfrm>
            <a:off x="1434020" y="1056639"/>
            <a:ext cx="9730804" cy="4416552"/>
          </a:xfrm>
        </p:spPr>
        <p:txBody>
          <a:bodyPr>
            <a:noAutofit/>
          </a:bodyPr>
          <a:lstStyle/>
          <a:p>
            <a:pPr>
              <a:buSzPct val="125000"/>
              <a:buFont typeface="Arial" panose="020B0604020202020204" pitchFamily="34" charset="0"/>
              <a:buChar char="•"/>
            </a:pPr>
            <a:r>
              <a:rPr lang="en-US" b="1" dirty="0"/>
              <a:t>What is bias?  Let’s define it.</a:t>
            </a:r>
          </a:p>
          <a:p>
            <a:pPr>
              <a:buSzPct val="125000"/>
              <a:buFont typeface="Arial" panose="020B0604020202020204" pitchFamily="34" charset="0"/>
              <a:buChar char="•"/>
            </a:pPr>
            <a:r>
              <a:rPr lang="en-US" b="1" dirty="0"/>
              <a:t>Identifying places in our process where bias can creep in</a:t>
            </a:r>
          </a:p>
          <a:p>
            <a:pPr lvl="1">
              <a:buSzPct val="125000"/>
              <a:buFont typeface="Arial" panose="020B0604020202020204" pitchFamily="34" charset="0"/>
              <a:buChar char="•"/>
            </a:pPr>
            <a:r>
              <a:rPr lang="en-US" b="1" dirty="0"/>
              <a:t>Application</a:t>
            </a:r>
          </a:p>
          <a:p>
            <a:pPr lvl="1">
              <a:buSzPct val="125000"/>
              <a:buFont typeface="Arial" panose="020B0604020202020204" pitchFamily="34" charset="0"/>
              <a:buChar char="•"/>
            </a:pPr>
            <a:r>
              <a:rPr lang="en-US" b="1" dirty="0"/>
              <a:t>Verification</a:t>
            </a:r>
          </a:p>
          <a:p>
            <a:pPr lvl="1">
              <a:buSzPct val="125000"/>
              <a:buFont typeface="Arial" panose="020B0604020202020204" pitchFamily="34" charset="0"/>
              <a:buChar char="•"/>
            </a:pPr>
            <a:r>
              <a:rPr lang="en-US" b="1" dirty="0"/>
              <a:t>Awarding</a:t>
            </a:r>
          </a:p>
          <a:p>
            <a:pPr lvl="1">
              <a:buSzPct val="125000"/>
              <a:buFont typeface="Arial" panose="020B0604020202020204" pitchFamily="34" charset="0"/>
              <a:buChar char="•"/>
            </a:pPr>
            <a:r>
              <a:rPr lang="en-US" b="1" dirty="0"/>
              <a:t>Appeals</a:t>
            </a:r>
          </a:p>
          <a:p>
            <a:pPr lvl="1">
              <a:buSzPct val="125000"/>
              <a:buFont typeface="Arial" panose="020B0604020202020204" pitchFamily="34" charset="0"/>
              <a:buChar char="•"/>
            </a:pPr>
            <a:r>
              <a:rPr lang="en-US" b="1" dirty="0"/>
              <a:t>Disbursement</a:t>
            </a:r>
          </a:p>
          <a:p>
            <a:pPr>
              <a:buSzPct val="125000"/>
              <a:buFont typeface="Arial" panose="020B0604020202020204" pitchFamily="34" charset="0"/>
              <a:buChar char="•"/>
            </a:pPr>
            <a:r>
              <a:rPr lang="en-US" b="1" dirty="0"/>
              <a:t>Finding the data</a:t>
            </a:r>
          </a:p>
          <a:p>
            <a:pPr>
              <a:buSzPct val="125000"/>
              <a:buFont typeface="Arial" panose="020B0604020202020204" pitchFamily="34" charset="0"/>
              <a:buChar char="•"/>
            </a:pPr>
            <a:r>
              <a:rPr lang="en-US" b="1" dirty="0"/>
              <a:t>Addressing bias and finding a solution</a:t>
            </a:r>
          </a:p>
          <a:p>
            <a:pPr>
              <a:buSzPct val="125000"/>
              <a:buFont typeface="Arial" panose="020B0604020202020204" pitchFamily="34" charset="0"/>
              <a:buChar char="•"/>
            </a:pPr>
            <a:r>
              <a:rPr lang="en-US" b="1" dirty="0"/>
              <a:t>Revising your policies and practices</a:t>
            </a:r>
          </a:p>
        </p:txBody>
      </p:sp>
      <p:pic>
        <p:nvPicPr>
          <p:cNvPr id="4" name="Picture 3">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3654546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756" y="192024"/>
            <a:ext cx="8534400" cy="846327"/>
          </a:xfrm>
        </p:spPr>
        <p:txBody>
          <a:bodyPr/>
          <a:lstStyle/>
          <a:p>
            <a:r>
              <a:rPr lang="en-US" b="1" dirty="0"/>
              <a:t>What is bias?</a:t>
            </a:r>
          </a:p>
        </p:txBody>
      </p:sp>
      <p:sp>
        <p:nvSpPr>
          <p:cNvPr id="3" name="Content Placeholder 2"/>
          <p:cNvSpPr>
            <a:spLocks noGrp="1"/>
          </p:cNvSpPr>
          <p:nvPr>
            <p:ph idx="1"/>
          </p:nvPr>
        </p:nvSpPr>
        <p:spPr>
          <a:xfrm>
            <a:off x="620204" y="1289304"/>
            <a:ext cx="8534400" cy="3615267"/>
          </a:xfrm>
        </p:spPr>
        <p:txBody>
          <a:bodyPr>
            <a:normAutofit fontScale="92500" lnSpcReduction="20000"/>
          </a:bodyPr>
          <a:lstStyle/>
          <a:p>
            <a:pPr>
              <a:buSzPct val="125000"/>
              <a:buFont typeface="Arial" panose="020B0604020202020204" pitchFamily="34" charset="0"/>
              <a:buChar char="•"/>
            </a:pPr>
            <a:r>
              <a:rPr lang="en-US" b="1" i="1" dirty="0"/>
              <a:t>bi· as (ˈ</a:t>
            </a:r>
            <a:r>
              <a:rPr lang="en-US" b="1" i="1" dirty="0" err="1"/>
              <a:t>bīəs</a:t>
            </a:r>
            <a:r>
              <a:rPr lang="en-US" b="1" i="1" dirty="0"/>
              <a:t>) |  noun: bias; plural noun: biases</a:t>
            </a:r>
          </a:p>
          <a:p>
            <a:pPr>
              <a:buSzPct val="125000"/>
              <a:buFont typeface="Arial" panose="020B0604020202020204" pitchFamily="34" charset="0"/>
              <a:buChar char="•"/>
            </a:pPr>
            <a:r>
              <a:rPr lang="en-US" b="1" dirty="0"/>
              <a:t>prejudice </a:t>
            </a:r>
            <a:r>
              <a:rPr lang="en-US" b="1" dirty="0">
                <a:solidFill>
                  <a:srgbClr val="C00000"/>
                </a:solidFill>
                <a:effectLst>
                  <a:outerShdw blurRad="38100" dist="38100" dir="2700000" algn="tl">
                    <a:srgbClr val="000000">
                      <a:alpha val="43137"/>
                    </a:srgbClr>
                  </a:outerShdw>
                </a:effectLst>
              </a:rPr>
              <a:t>in favor of </a:t>
            </a:r>
            <a:r>
              <a:rPr lang="en-US" b="1" dirty="0"/>
              <a:t>or </a:t>
            </a:r>
            <a:r>
              <a:rPr lang="en-US" b="1" dirty="0">
                <a:solidFill>
                  <a:srgbClr val="C00000"/>
                </a:solidFill>
                <a:effectLst>
                  <a:outerShdw blurRad="38100" dist="38100" dir="2700000" algn="tl">
                    <a:srgbClr val="000000">
                      <a:alpha val="43137"/>
                    </a:srgbClr>
                  </a:outerShdw>
                </a:effectLst>
              </a:rPr>
              <a:t>against</a:t>
            </a:r>
            <a:r>
              <a:rPr lang="en-US" b="1" dirty="0"/>
              <a:t> one thing, person, or group compared with another, </a:t>
            </a:r>
            <a:r>
              <a:rPr lang="en-US" b="1" dirty="0">
                <a:solidFill>
                  <a:srgbClr val="C00000"/>
                </a:solidFill>
                <a:effectLst>
                  <a:outerShdw blurRad="38100" dist="38100" dir="2700000" algn="tl">
                    <a:srgbClr val="000000">
                      <a:alpha val="43137"/>
                    </a:srgbClr>
                  </a:outerShdw>
                </a:effectLst>
              </a:rPr>
              <a:t>usually</a:t>
            </a:r>
            <a:r>
              <a:rPr lang="en-US" b="1" dirty="0"/>
              <a:t> in a way considered to be unfair.</a:t>
            </a:r>
          </a:p>
          <a:p>
            <a:pPr>
              <a:buSzPct val="125000"/>
              <a:buFont typeface="Arial" panose="020B0604020202020204" pitchFamily="34" charset="0"/>
              <a:buChar char="•"/>
            </a:pPr>
            <a:endParaRPr lang="en-US" b="1" dirty="0"/>
          </a:p>
          <a:p>
            <a:pPr>
              <a:buSzPct val="125000"/>
              <a:buFont typeface="Arial" panose="020B0604020202020204" pitchFamily="34" charset="0"/>
              <a:buChar char="•"/>
            </a:pPr>
            <a:r>
              <a:rPr lang="en-US" b="1" dirty="0"/>
              <a:t>“If there is a radical suggestion here, it is that intergroup discrimination is less and less likely to involve explicit acts of aggression toward the out-group and more likely to involve everyday acts of helping the in-group.” – </a:t>
            </a:r>
            <a:r>
              <a:rPr lang="en-US" b="1" u="sng" dirty="0" err="1"/>
              <a:t>Blindspot</a:t>
            </a:r>
            <a:r>
              <a:rPr lang="en-US" b="1" u="sng" dirty="0"/>
              <a:t> – the Hidden Bias of Good People</a:t>
            </a:r>
            <a:r>
              <a:rPr lang="en-US" b="1" dirty="0"/>
              <a:t>, p. 142.</a:t>
            </a:r>
          </a:p>
          <a:p>
            <a:pPr>
              <a:buFont typeface="Arial" panose="020B0604020202020204" pitchFamily="34" charset="0"/>
              <a:buChar char="•"/>
            </a:pPr>
            <a:endParaRPr lang="en-US" b="1" dirty="0"/>
          </a:p>
        </p:txBody>
      </p:sp>
      <p:pic>
        <p:nvPicPr>
          <p:cNvPr id="4" name="Picture 3">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4185417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15917"/>
            <a:ext cx="11942064" cy="1507067"/>
          </a:xfrm>
        </p:spPr>
        <p:txBody>
          <a:bodyPr>
            <a:normAutofit/>
          </a:bodyPr>
          <a:lstStyle/>
          <a:p>
            <a:r>
              <a:rPr lang="en-US" sz="4000" b="1" dirty="0"/>
              <a:t>Let’s think of places where bias creeps in…</a:t>
            </a:r>
          </a:p>
        </p:txBody>
      </p:sp>
      <p:sp>
        <p:nvSpPr>
          <p:cNvPr id="3" name="Content Placeholder 2"/>
          <p:cNvSpPr>
            <a:spLocks noGrp="1"/>
          </p:cNvSpPr>
          <p:nvPr>
            <p:ph idx="1"/>
          </p:nvPr>
        </p:nvSpPr>
        <p:spPr>
          <a:xfrm>
            <a:off x="1187132" y="1225297"/>
            <a:ext cx="8534400" cy="4624492"/>
          </a:xfrm>
        </p:spPr>
        <p:txBody>
          <a:bodyPr>
            <a:normAutofit lnSpcReduction="10000"/>
          </a:bodyPr>
          <a:lstStyle/>
          <a:p>
            <a:pPr>
              <a:buSzPct val="175000"/>
              <a:buFont typeface="Wingdings" panose="05000000000000000000" pitchFamily="2" charset="2"/>
              <a:buChar char="§"/>
            </a:pPr>
            <a:r>
              <a:rPr lang="en-US" b="1" dirty="0"/>
              <a:t>Application</a:t>
            </a:r>
          </a:p>
          <a:p>
            <a:pPr lvl="1">
              <a:buSzPct val="125000"/>
              <a:buFont typeface="Wingdings" panose="05000000000000000000" pitchFamily="2" charset="2"/>
              <a:buChar char="§"/>
            </a:pPr>
            <a:r>
              <a:rPr lang="en-US" b="1" dirty="0"/>
              <a:t>Dependency Override Requests and the process to request them</a:t>
            </a:r>
          </a:p>
          <a:p>
            <a:pPr lvl="1">
              <a:buSzPct val="125000"/>
              <a:buFont typeface="Wingdings" panose="05000000000000000000" pitchFamily="2" charset="2"/>
              <a:buChar char="§"/>
            </a:pPr>
            <a:r>
              <a:rPr lang="en-US" b="1" dirty="0"/>
              <a:t>Other special circumstances</a:t>
            </a:r>
          </a:p>
          <a:p>
            <a:pPr lvl="1">
              <a:buSzPct val="125000"/>
              <a:buFont typeface="Wingdings" panose="05000000000000000000" pitchFamily="2" charset="2"/>
              <a:buChar char="§"/>
            </a:pPr>
            <a:r>
              <a:rPr lang="en-US" b="1" dirty="0"/>
              <a:t>Requiring proof of independence</a:t>
            </a:r>
          </a:p>
          <a:p>
            <a:pPr lvl="1">
              <a:buSzPct val="125000"/>
              <a:buFont typeface="Wingdings" panose="05000000000000000000" pitchFamily="2" charset="2"/>
              <a:buChar char="§"/>
            </a:pPr>
            <a:r>
              <a:rPr lang="en-US" b="1" dirty="0"/>
              <a:t>Parental refusal / self-sufficiency</a:t>
            </a:r>
          </a:p>
          <a:p>
            <a:pPr lvl="1">
              <a:buSzPct val="125000"/>
              <a:buFont typeface="Wingdings" panose="05000000000000000000" pitchFamily="2" charset="2"/>
              <a:buChar char="§"/>
            </a:pPr>
            <a:r>
              <a:rPr lang="en-US" b="1" dirty="0"/>
              <a:t>Non-traditional families / LGBTQIA+ families or individuals </a:t>
            </a:r>
          </a:p>
          <a:p>
            <a:pPr>
              <a:buSzPct val="175000"/>
              <a:buFont typeface="Wingdings" panose="05000000000000000000" pitchFamily="2" charset="2"/>
              <a:buChar char="§"/>
            </a:pPr>
            <a:r>
              <a:rPr lang="en-US" b="1" dirty="0"/>
              <a:t>Verification</a:t>
            </a:r>
          </a:p>
          <a:p>
            <a:pPr lvl="1">
              <a:buSzPct val="125000"/>
              <a:buFont typeface="Wingdings" panose="05000000000000000000" pitchFamily="2" charset="2"/>
              <a:buChar char="§"/>
            </a:pPr>
            <a:r>
              <a:rPr lang="en-US" b="1" dirty="0"/>
              <a:t>Proving you are poor again and again</a:t>
            </a:r>
          </a:p>
          <a:p>
            <a:pPr lvl="1">
              <a:buSzPct val="125000"/>
              <a:buFont typeface="Wingdings" panose="05000000000000000000" pitchFamily="2" charset="2"/>
              <a:buChar char="§"/>
            </a:pPr>
            <a:r>
              <a:rPr lang="en-US" b="1" dirty="0"/>
              <a:t>Requiring verification of items not requested</a:t>
            </a:r>
          </a:p>
          <a:p>
            <a:pPr lvl="1">
              <a:buSzPct val="125000"/>
              <a:buFont typeface="Wingdings" panose="05000000000000000000" pitchFamily="2" charset="2"/>
              <a:buChar char="§"/>
            </a:pPr>
            <a:r>
              <a:rPr lang="en-US" b="1" dirty="0"/>
              <a:t>School-selected verification</a:t>
            </a:r>
          </a:p>
          <a:p>
            <a:pPr lvl="1">
              <a:buSzPct val="125000"/>
              <a:buFont typeface="Wingdings" panose="05000000000000000000" pitchFamily="2" charset="2"/>
              <a:buChar char="§"/>
            </a:pPr>
            <a:r>
              <a:rPr lang="en-US" b="1" dirty="0"/>
              <a:t>Head of household / but living together</a:t>
            </a:r>
          </a:p>
        </p:txBody>
      </p:sp>
      <p:pic>
        <p:nvPicPr>
          <p:cNvPr id="4" name="Picture 3">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3048645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90" y="1"/>
            <a:ext cx="11844990" cy="1042416"/>
          </a:xfrm>
        </p:spPr>
        <p:txBody>
          <a:bodyPr>
            <a:normAutofit/>
          </a:bodyPr>
          <a:lstStyle/>
          <a:p>
            <a:r>
              <a:rPr lang="en-US" sz="4400" b="1" dirty="0"/>
              <a:t>More areas where bias creeps in…</a:t>
            </a:r>
          </a:p>
        </p:txBody>
      </p:sp>
      <p:sp>
        <p:nvSpPr>
          <p:cNvPr id="4" name="Content Placeholder 2"/>
          <p:cNvSpPr txBox="1">
            <a:spLocks/>
          </p:cNvSpPr>
          <p:nvPr/>
        </p:nvSpPr>
        <p:spPr>
          <a:xfrm>
            <a:off x="1115106" y="1449311"/>
            <a:ext cx="8267700" cy="426965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1pPr>
            <a:lvl2pPr marL="914400" marR="0" lvl="1"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2pPr>
            <a:lvl3pPr marL="1371600" marR="0" lvl="2"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3pPr>
            <a:lvl4pPr marL="1828800" marR="0" lvl="3"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4pPr>
            <a:lvl5pPr marL="2286000" marR="0" lvl="4"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5pPr>
            <a:lvl6pPr marL="2743200" marR="0" lvl="5"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6pPr>
            <a:lvl7pPr marL="3200400" marR="0" lvl="6"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7pPr>
            <a:lvl8pPr marL="3657600" marR="0" lvl="7"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8pPr>
            <a:lvl9pPr marL="4114800" marR="0" lvl="8"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9pPr>
          </a:lstStyle>
          <a:p>
            <a:pPr>
              <a:buSzPct val="175000"/>
              <a:buFont typeface="Arial" panose="020B0604020202020204" pitchFamily="34" charset="0"/>
              <a:buChar char="•"/>
            </a:pPr>
            <a:r>
              <a:rPr lang="en-US" b="1" kern="0" dirty="0">
                <a:solidFill>
                  <a:schemeClr val="tx1"/>
                </a:solidFill>
              </a:rPr>
              <a:t>Awarding</a:t>
            </a:r>
          </a:p>
          <a:p>
            <a:pPr lvl="1">
              <a:buSzPct val="125000"/>
              <a:buFont typeface="Arial" panose="020B0604020202020204" pitchFamily="34" charset="0"/>
              <a:buChar char="•"/>
            </a:pPr>
            <a:r>
              <a:rPr lang="en-US" b="1" kern="0" dirty="0">
                <a:solidFill>
                  <a:schemeClr val="tx1"/>
                </a:solidFill>
              </a:rPr>
              <a:t>Judgment about spending choices</a:t>
            </a:r>
          </a:p>
          <a:p>
            <a:pPr lvl="1">
              <a:buSzPct val="125000"/>
              <a:buFont typeface="Arial" panose="020B0604020202020204" pitchFamily="34" charset="0"/>
              <a:buChar char="•"/>
            </a:pPr>
            <a:r>
              <a:rPr lang="en-US" b="1" kern="0" dirty="0">
                <a:solidFill>
                  <a:schemeClr val="tx1"/>
                </a:solidFill>
              </a:rPr>
              <a:t>Fund requirements / Donor preferences</a:t>
            </a:r>
          </a:p>
          <a:p>
            <a:pPr lvl="1">
              <a:buSzPct val="125000"/>
              <a:buFont typeface="Arial" panose="020B0604020202020204" pitchFamily="34" charset="0"/>
              <a:buChar char="•"/>
            </a:pPr>
            <a:r>
              <a:rPr lang="en-US" b="1" kern="0" dirty="0">
                <a:solidFill>
                  <a:schemeClr val="tx1"/>
                </a:solidFill>
              </a:rPr>
              <a:t>Merit vs. need based awarding</a:t>
            </a:r>
          </a:p>
          <a:p>
            <a:pPr lvl="1">
              <a:buSzPct val="125000"/>
              <a:buFont typeface="Arial" panose="020B0604020202020204" pitchFamily="34" charset="0"/>
              <a:buChar char="•"/>
            </a:pPr>
            <a:r>
              <a:rPr lang="en-US" b="1" kern="0" dirty="0">
                <a:solidFill>
                  <a:schemeClr val="tx1"/>
                </a:solidFill>
              </a:rPr>
              <a:t>Squeaky wheel vs. responding to need</a:t>
            </a:r>
          </a:p>
          <a:p>
            <a:pPr lvl="1">
              <a:buSzPct val="125000"/>
              <a:buFont typeface="Arial" panose="020B0604020202020204" pitchFamily="34" charset="0"/>
              <a:buChar char="•"/>
            </a:pPr>
            <a:r>
              <a:rPr lang="en-US" b="1" kern="0" dirty="0">
                <a:solidFill>
                  <a:schemeClr val="tx1"/>
                </a:solidFill>
              </a:rPr>
              <a:t>Emergency aid</a:t>
            </a:r>
          </a:p>
          <a:p>
            <a:pPr lvl="1">
              <a:buSzPct val="125000"/>
              <a:buFont typeface="Arial" panose="020B0604020202020204" pitchFamily="34" charset="0"/>
              <a:buChar char="•"/>
            </a:pPr>
            <a:r>
              <a:rPr lang="en-US" b="1" kern="0" dirty="0">
                <a:solidFill>
                  <a:schemeClr val="tx1"/>
                </a:solidFill>
              </a:rPr>
              <a:t>Loan hesitancy</a:t>
            </a:r>
          </a:p>
          <a:p>
            <a:pPr>
              <a:buSzPct val="175000"/>
              <a:buFont typeface="Arial" panose="020B0604020202020204" pitchFamily="34" charset="0"/>
              <a:buChar char="•"/>
            </a:pPr>
            <a:r>
              <a:rPr lang="en-US" b="1" kern="0" dirty="0">
                <a:solidFill>
                  <a:schemeClr val="tx1"/>
                </a:solidFill>
              </a:rPr>
              <a:t>Appeals</a:t>
            </a:r>
          </a:p>
          <a:p>
            <a:pPr lvl="1">
              <a:buSzPct val="125000"/>
              <a:buFont typeface="Arial" panose="020B0604020202020204" pitchFamily="34" charset="0"/>
              <a:buChar char="•"/>
            </a:pPr>
            <a:r>
              <a:rPr lang="en-US" b="1" kern="0" dirty="0">
                <a:solidFill>
                  <a:schemeClr val="tx1"/>
                </a:solidFill>
              </a:rPr>
              <a:t>Income is “enough” to handle it</a:t>
            </a:r>
          </a:p>
          <a:p>
            <a:pPr lvl="1">
              <a:buSzPct val="125000"/>
              <a:buFont typeface="Arial" panose="020B0604020202020204" pitchFamily="34" charset="0"/>
              <a:buChar char="•"/>
            </a:pPr>
            <a:r>
              <a:rPr lang="en-US" b="1" kern="0" dirty="0">
                <a:solidFill>
                  <a:schemeClr val="tx1"/>
                </a:solidFill>
              </a:rPr>
              <a:t>Reluctance to disclose (</a:t>
            </a:r>
            <a:r>
              <a:rPr lang="en-US" b="1" kern="0" dirty="0" err="1">
                <a:solidFill>
                  <a:schemeClr val="tx1"/>
                </a:solidFill>
              </a:rPr>
              <a:t>retraumatizing</a:t>
            </a:r>
            <a:r>
              <a:rPr lang="en-US" b="1" kern="0" dirty="0">
                <a:solidFill>
                  <a:schemeClr val="tx1"/>
                </a:solidFill>
              </a:rPr>
              <a:t> students)</a:t>
            </a:r>
          </a:p>
          <a:p>
            <a:pPr lvl="1">
              <a:buSzPct val="125000"/>
              <a:buFont typeface="Arial" panose="020B0604020202020204" pitchFamily="34" charset="0"/>
              <a:buChar char="•"/>
            </a:pPr>
            <a:r>
              <a:rPr lang="en-US" b="1" kern="0" dirty="0">
                <a:solidFill>
                  <a:schemeClr val="tx1"/>
                </a:solidFill>
              </a:rPr>
              <a:t>SAP appeals based on writing sample (appeal letter)</a:t>
            </a:r>
          </a:p>
          <a:p>
            <a:pPr lvl="1">
              <a:buSzPct val="125000"/>
              <a:buFont typeface="Arial" panose="020B0604020202020204" pitchFamily="34" charset="0"/>
              <a:buChar char="•"/>
            </a:pPr>
            <a:r>
              <a:rPr lang="en-US" b="1" kern="0" dirty="0">
                <a:solidFill>
                  <a:schemeClr val="tx1"/>
                </a:solidFill>
              </a:rPr>
              <a:t>What is considered choice vs need</a:t>
            </a:r>
          </a:p>
          <a:p>
            <a:pPr lvl="1">
              <a:buSzPct val="125000"/>
              <a:buFont typeface="Arial" panose="020B0604020202020204" pitchFamily="34" charset="0"/>
              <a:buChar char="•"/>
            </a:pPr>
            <a:r>
              <a:rPr lang="en-US" b="1" kern="0" dirty="0">
                <a:solidFill>
                  <a:schemeClr val="tx1"/>
                </a:solidFill>
              </a:rPr>
              <a:t>Acceptable rationale (extenuating vs. excuse)</a:t>
            </a:r>
          </a:p>
        </p:txBody>
      </p:sp>
      <p:pic>
        <p:nvPicPr>
          <p:cNvPr id="5" name="Picture 4">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3132948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087674" y="2365051"/>
            <a:ext cx="8267700" cy="3642852"/>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1pPr>
            <a:lvl2pPr marL="914400" marR="0" lvl="1"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2pPr>
            <a:lvl3pPr marL="1371600" marR="0" lvl="2"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3pPr>
            <a:lvl4pPr marL="1828800" marR="0" lvl="3"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4pPr>
            <a:lvl5pPr marL="2286000" marR="0" lvl="4"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5pPr>
            <a:lvl6pPr marL="2743200" marR="0" lvl="5"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6pPr>
            <a:lvl7pPr marL="3200400" marR="0" lvl="6"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7pPr>
            <a:lvl8pPr marL="3657600" marR="0" lvl="7"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8pPr>
            <a:lvl9pPr marL="4114800" marR="0" lvl="8" indent="-355600" algn="l" rtl="0">
              <a:lnSpc>
                <a:spcPct val="100000"/>
              </a:lnSpc>
              <a:spcBef>
                <a:spcPts val="0"/>
              </a:spcBef>
              <a:spcAft>
                <a:spcPts val="0"/>
              </a:spcAft>
              <a:buClr>
                <a:srgbClr val="FFFFFF"/>
              </a:buClr>
              <a:buSzPts val="2000"/>
              <a:buFont typeface="ABeeZee"/>
              <a:buChar char="■"/>
              <a:defRPr sz="2000" b="0" i="0" u="none" strike="noStrike" cap="none">
                <a:solidFill>
                  <a:srgbClr val="FFFFFF"/>
                </a:solidFill>
                <a:latin typeface="ABeeZee"/>
                <a:ea typeface="ABeeZee"/>
                <a:cs typeface="ABeeZee"/>
                <a:sym typeface="ABeeZee"/>
              </a:defRPr>
            </a:lvl9pPr>
          </a:lstStyle>
          <a:p>
            <a:pPr>
              <a:buSzPct val="125000"/>
              <a:buFont typeface="Arial" panose="020B0604020202020204" pitchFamily="34" charset="0"/>
              <a:buChar char="•"/>
            </a:pPr>
            <a:r>
              <a:rPr lang="en-US" b="1" kern="0" dirty="0">
                <a:solidFill>
                  <a:schemeClr val="tx1">
                    <a:lumMod val="85000"/>
                    <a:lumOff val="15000"/>
                  </a:schemeClr>
                </a:solidFill>
              </a:rPr>
              <a:t>Disbursement</a:t>
            </a:r>
          </a:p>
          <a:p>
            <a:pPr lvl="1">
              <a:buSzPct val="125000"/>
              <a:buFont typeface="Arial" panose="020B0604020202020204" pitchFamily="34" charset="0"/>
              <a:buChar char="•"/>
            </a:pPr>
            <a:r>
              <a:rPr lang="en-US" b="1" kern="0" dirty="0">
                <a:solidFill>
                  <a:schemeClr val="tx1">
                    <a:lumMod val="85000"/>
                    <a:lumOff val="15000"/>
                  </a:schemeClr>
                </a:solidFill>
              </a:rPr>
              <a:t>Banking (checking accounts) vs. non-banked</a:t>
            </a:r>
          </a:p>
          <a:p>
            <a:pPr lvl="1">
              <a:buSzPct val="125000"/>
              <a:buFont typeface="Arial" panose="020B0604020202020204" pitchFamily="34" charset="0"/>
              <a:buChar char="•"/>
            </a:pPr>
            <a:r>
              <a:rPr lang="en-US" b="1" kern="0" dirty="0">
                <a:solidFill>
                  <a:schemeClr val="tx1">
                    <a:lumMod val="85000"/>
                    <a:lumOff val="15000"/>
                  </a:schemeClr>
                </a:solidFill>
              </a:rPr>
              <a:t>Refund processing </a:t>
            </a:r>
          </a:p>
          <a:p>
            <a:pPr lvl="1">
              <a:buSzPct val="125000"/>
              <a:buFont typeface="Arial" panose="020B0604020202020204" pitchFamily="34" charset="0"/>
              <a:buChar char="•"/>
            </a:pPr>
            <a:r>
              <a:rPr lang="en-US" b="1" kern="0" dirty="0">
                <a:solidFill>
                  <a:schemeClr val="tx1">
                    <a:lumMod val="85000"/>
                    <a:lumOff val="15000"/>
                  </a:schemeClr>
                </a:solidFill>
              </a:rPr>
              <a:t>Need to access books prior to refund</a:t>
            </a:r>
          </a:p>
          <a:p>
            <a:pPr lvl="1">
              <a:buSzPct val="125000"/>
              <a:buFont typeface="Arial" panose="020B0604020202020204" pitchFamily="34" charset="0"/>
              <a:buChar char="•"/>
            </a:pPr>
            <a:r>
              <a:rPr lang="en-US" b="1" kern="0" dirty="0">
                <a:solidFill>
                  <a:schemeClr val="tx1">
                    <a:lumMod val="85000"/>
                    <a:lumOff val="15000"/>
                  </a:schemeClr>
                </a:solidFill>
              </a:rPr>
              <a:t>On campus bookstore vs. external sources</a:t>
            </a:r>
          </a:p>
          <a:p>
            <a:pPr lvl="1">
              <a:buSzPct val="125000"/>
              <a:buFont typeface="Arial" panose="020B0604020202020204" pitchFamily="34" charset="0"/>
              <a:buChar char="•"/>
            </a:pPr>
            <a:r>
              <a:rPr lang="en-US" b="1" kern="0" dirty="0">
                <a:solidFill>
                  <a:schemeClr val="tx1">
                    <a:lumMod val="85000"/>
                    <a:lumOff val="15000"/>
                  </a:schemeClr>
                </a:solidFill>
              </a:rPr>
              <a:t>Judgments about use of </a:t>
            </a:r>
            <a:r>
              <a:rPr lang="en-US" b="1" kern="0" dirty="0" smtClean="0">
                <a:solidFill>
                  <a:schemeClr val="tx1">
                    <a:lumMod val="85000"/>
                    <a:lumOff val="15000"/>
                  </a:schemeClr>
                </a:solidFill>
              </a:rPr>
              <a:t>funds</a:t>
            </a:r>
            <a:endParaRPr lang="en-US" b="1" kern="0" dirty="0">
              <a:solidFill>
                <a:schemeClr val="tx1">
                  <a:lumMod val="85000"/>
                  <a:lumOff val="15000"/>
                </a:schemeClr>
              </a:solidFill>
            </a:endParaRPr>
          </a:p>
        </p:txBody>
      </p:sp>
      <p:sp>
        <p:nvSpPr>
          <p:cNvPr id="4" name="Title 3"/>
          <p:cNvSpPr>
            <a:spLocks noGrp="1"/>
          </p:cNvSpPr>
          <p:nvPr>
            <p:ph type="title"/>
          </p:nvPr>
        </p:nvSpPr>
        <p:spPr>
          <a:xfrm>
            <a:off x="757364" y="-65441"/>
            <a:ext cx="11733340" cy="1507067"/>
          </a:xfrm>
        </p:spPr>
        <p:txBody>
          <a:bodyPr/>
          <a:lstStyle/>
          <a:p>
            <a:r>
              <a:rPr lang="en-US" b="1" dirty="0" smtClean="0"/>
              <a:t>And </a:t>
            </a:r>
            <a:r>
              <a:rPr lang="en-US" b="1" dirty="0" smtClean="0"/>
              <a:t>even </a:t>
            </a:r>
            <a:r>
              <a:rPr lang="en-US" b="1" dirty="0" smtClean="0"/>
              <a:t>more areas where bias creeps in</a:t>
            </a:r>
            <a:endParaRPr lang="en-US" b="1" dirty="0"/>
          </a:p>
        </p:txBody>
      </p:sp>
      <p:pic>
        <p:nvPicPr>
          <p:cNvPr id="5" name="Picture 4">
            <a:extLst>
              <a:ext uri="{FF2B5EF4-FFF2-40B4-BE49-F238E27FC236}">
                <a16:creationId xmlns:a16="http://schemas.microsoft.com/office/drawing/2014/main" id="{49B64508-B8AF-4871-BE76-FC3188127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50049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324" y="122937"/>
            <a:ext cx="8534400" cy="1084071"/>
          </a:xfrm>
        </p:spPr>
        <p:txBody>
          <a:bodyPr/>
          <a:lstStyle/>
          <a:p>
            <a:r>
              <a:rPr lang="en-US" b="1" dirty="0" smtClean="0"/>
              <a:t>Where do we find the data?</a:t>
            </a:r>
            <a:endParaRPr lang="en-US" b="1" dirty="0"/>
          </a:p>
        </p:txBody>
      </p:sp>
      <p:sp>
        <p:nvSpPr>
          <p:cNvPr id="3" name="TextBox 2"/>
          <p:cNvSpPr txBox="1"/>
          <p:nvPr/>
        </p:nvSpPr>
        <p:spPr>
          <a:xfrm>
            <a:off x="1528107" y="3377381"/>
            <a:ext cx="9193970" cy="369332"/>
          </a:xfrm>
          <a:prstGeom prst="rect">
            <a:avLst/>
          </a:prstGeom>
          <a:noFill/>
        </p:spPr>
        <p:txBody>
          <a:bodyPr wrap="square" rtlCol="0">
            <a:spAutoFit/>
          </a:bodyPr>
          <a:lstStyle/>
          <a:p>
            <a:pPr marL="742950" lvl="1" indent="-285750">
              <a:buSzPct val="125000"/>
              <a:buBlip>
                <a:blip r:embed="rId3"/>
              </a:buBlip>
            </a:pPr>
            <a:endParaRPr lang="en-US" dirty="0">
              <a:solidFill>
                <a:schemeClr val="bg1"/>
              </a:solidFill>
              <a:latin typeface="Mountains of Christmas" panose="030005000506000A0004" pitchFamily="66" charset="0"/>
            </a:endParaRPr>
          </a:p>
        </p:txBody>
      </p:sp>
      <p:sp>
        <p:nvSpPr>
          <p:cNvPr id="5" name="Content Placeholder 4"/>
          <p:cNvSpPr>
            <a:spLocks noGrp="1"/>
          </p:cNvSpPr>
          <p:nvPr>
            <p:ph idx="1"/>
          </p:nvPr>
        </p:nvSpPr>
        <p:spPr>
          <a:xfrm>
            <a:off x="574484" y="1207008"/>
            <a:ext cx="8534400" cy="3615267"/>
          </a:xfrm>
        </p:spPr>
        <p:txBody>
          <a:bodyPr>
            <a:normAutofit/>
          </a:bodyPr>
          <a:lstStyle/>
          <a:p>
            <a:pPr>
              <a:buSzPct val="175000"/>
              <a:buFont typeface="Arial" panose="020B0604020202020204" pitchFamily="34" charset="0"/>
              <a:buChar char="•"/>
            </a:pPr>
            <a:r>
              <a:rPr lang="en-US" sz="2400" b="1" dirty="0">
                <a:latin typeface="ABeeZee" panose="02000000000000000000" pitchFamily="50" charset="0"/>
              </a:rPr>
              <a:t>We have lots of data in our offices.  The question is how to get access to it!</a:t>
            </a:r>
          </a:p>
          <a:p>
            <a:pPr lvl="1">
              <a:buSzPct val="125000"/>
              <a:buFont typeface="Arial" panose="020B0604020202020204" pitchFamily="34" charset="0"/>
              <a:buChar char="•"/>
            </a:pPr>
            <a:r>
              <a:rPr lang="en-US" sz="2000" b="1" dirty="0">
                <a:latin typeface="ABeeZee" panose="02000000000000000000" pitchFamily="50" charset="0"/>
              </a:rPr>
              <a:t>Data person on staff?</a:t>
            </a:r>
          </a:p>
          <a:p>
            <a:pPr lvl="1">
              <a:buSzPct val="125000"/>
              <a:buFont typeface="Arial" panose="020B0604020202020204" pitchFamily="34" charset="0"/>
              <a:buChar char="•"/>
            </a:pPr>
            <a:r>
              <a:rPr lang="en-US" sz="2000" b="1" dirty="0">
                <a:latin typeface="ABeeZee" panose="02000000000000000000" pitchFamily="50" charset="0"/>
              </a:rPr>
              <a:t>Institutional Research?</a:t>
            </a:r>
          </a:p>
          <a:p>
            <a:pPr lvl="1">
              <a:buSzPct val="125000"/>
              <a:buFont typeface="Arial" panose="020B0604020202020204" pitchFamily="34" charset="0"/>
              <a:buChar char="•"/>
            </a:pPr>
            <a:r>
              <a:rPr lang="en-US" sz="2000" b="1" dirty="0">
                <a:latin typeface="ABeeZee" panose="02000000000000000000" pitchFamily="50" charset="0"/>
              </a:rPr>
              <a:t>Tick sheets?</a:t>
            </a:r>
          </a:p>
          <a:p>
            <a:pPr lvl="1">
              <a:buSzPct val="125000"/>
              <a:buFont typeface="Arial" panose="020B0604020202020204" pitchFamily="34" charset="0"/>
              <a:buChar char="•"/>
            </a:pPr>
            <a:r>
              <a:rPr lang="en-US" sz="2000" b="1" dirty="0">
                <a:latin typeface="ABeeZee" panose="02000000000000000000" pitchFamily="50" charset="0"/>
              </a:rPr>
              <a:t>Sampling</a:t>
            </a:r>
            <a:r>
              <a:rPr lang="en-US" sz="2000" b="1" dirty="0" smtClean="0">
                <a:latin typeface="ABeeZee" panose="02000000000000000000" pitchFamily="50" charset="0"/>
              </a:rPr>
              <a:t>?</a:t>
            </a:r>
            <a:endParaRPr lang="en-US" sz="2000" b="1" dirty="0">
              <a:latin typeface="ABeeZee" panose="02000000000000000000" pitchFamily="50" charset="0"/>
            </a:endParaRPr>
          </a:p>
        </p:txBody>
      </p:sp>
      <p:pic>
        <p:nvPicPr>
          <p:cNvPr id="6" name="Picture 5">
            <a:extLst>
              <a:ext uri="{FF2B5EF4-FFF2-40B4-BE49-F238E27FC236}">
                <a16:creationId xmlns:a16="http://schemas.microsoft.com/office/drawing/2014/main" id="{49B64508-B8AF-4871-BE76-FC31881278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399216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0204" y="0"/>
            <a:ext cx="8534400" cy="1191092"/>
          </a:xfrm>
        </p:spPr>
        <p:txBody>
          <a:bodyPr/>
          <a:lstStyle/>
          <a:p>
            <a:r>
              <a:rPr lang="en-US" dirty="0" smtClean="0">
                <a:solidFill>
                  <a:schemeClr val="bg1"/>
                </a:solidFill>
              </a:rPr>
              <a:t>DATA EXAMPLES</a:t>
            </a:r>
            <a:endParaRPr lang="en-US" dirty="0">
              <a:solidFill>
                <a:schemeClr val="bg1"/>
              </a:solidFill>
            </a:endParaRPr>
          </a:p>
        </p:txBody>
      </p:sp>
      <p:pic>
        <p:nvPicPr>
          <p:cNvPr id="5" name="Picture 4"/>
          <p:cNvPicPr>
            <a:picLocks noChangeAspect="1"/>
          </p:cNvPicPr>
          <p:nvPr/>
        </p:nvPicPr>
        <p:blipFill>
          <a:blip r:embed="rId3"/>
          <a:stretch>
            <a:fillRect/>
          </a:stretch>
        </p:blipFill>
        <p:spPr>
          <a:xfrm>
            <a:off x="178953" y="1698129"/>
            <a:ext cx="11848455" cy="3256546"/>
          </a:xfrm>
          <a:prstGeom prst="rect">
            <a:avLst/>
          </a:prstGeom>
          <a:solidFill>
            <a:schemeClr val="bg1"/>
          </a:solidFill>
        </p:spPr>
      </p:pic>
      <p:pic>
        <p:nvPicPr>
          <p:cNvPr id="4" name="Picture 3">
            <a:extLst>
              <a:ext uri="{FF2B5EF4-FFF2-40B4-BE49-F238E27FC236}">
                <a16:creationId xmlns:a16="http://schemas.microsoft.com/office/drawing/2014/main" id="{49B64508-B8AF-4871-BE76-FC31881278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18969"/>
            <a:ext cx="3417093" cy="1139031"/>
          </a:xfrm>
          <a:prstGeom prst="rect">
            <a:avLst/>
          </a:prstGeom>
        </p:spPr>
      </p:pic>
    </p:spTree>
    <p:extLst>
      <p:ext uri="{BB962C8B-B14F-4D97-AF65-F5344CB8AC3E}">
        <p14:creationId xmlns:p14="http://schemas.microsoft.com/office/powerpoint/2010/main" val="3726003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8314D4AFA49F4D8B813230A7CC2DE9" ma:contentTypeVersion="6" ma:contentTypeDescription="Create a new document." ma:contentTypeScope="" ma:versionID="994c8d772ecb6f4db03dbc884cea86f9">
  <xsd:schema xmlns:xsd="http://www.w3.org/2001/XMLSchema" xmlns:xs="http://www.w3.org/2001/XMLSchema" xmlns:p="http://schemas.microsoft.com/office/2006/metadata/properties" xmlns:ns2="df53a707-8ccd-43a8-ac22-288a0ca5a4a5" xmlns:ns3="ad067fda-9aef-408f-a7b3-273fc0983f38" targetNamespace="http://schemas.microsoft.com/office/2006/metadata/properties" ma:root="true" ma:fieldsID="408fac4d03643863f71e7f181814c64e" ns2:_="" ns3:_="">
    <xsd:import namespace="df53a707-8ccd-43a8-ac22-288a0ca5a4a5"/>
    <xsd:import namespace="ad067fda-9aef-408f-a7b3-273fc0983f3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53a707-8ccd-43a8-ac22-288a0ca5a4a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067fda-9aef-408f-a7b3-273fc0983f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f53a707-8ccd-43a8-ac22-288a0ca5a4a5">
      <UserInfo>
        <DisplayName/>
        <AccountId xsi:nil="true"/>
        <AccountType/>
      </UserInfo>
    </SharedWithUsers>
  </documentManagement>
</p:properties>
</file>

<file path=customXml/itemProps1.xml><?xml version="1.0" encoding="utf-8"?>
<ds:datastoreItem xmlns:ds="http://schemas.openxmlformats.org/officeDocument/2006/customXml" ds:itemID="{F6F74C9F-D396-42ED-B5C2-0AB7F47004AB}"/>
</file>

<file path=customXml/itemProps2.xml><?xml version="1.0" encoding="utf-8"?>
<ds:datastoreItem xmlns:ds="http://schemas.openxmlformats.org/officeDocument/2006/customXml" ds:itemID="{F1721B7A-C658-47FA-BD53-8469B5822864}">
  <ds:schemaRefs>
    <ds:schemaRef ds:uri="http://schemas.microsoft.com/sharepoint/v3/contenttype/forms"/>
  </ds:schemaRefs>
</ds:datastoreItem>
</file>

<file path=customXml/itemProps3.xml><?xml version="1.0" encoding="utf-8"?>
<ds:datastoreItem xmlns:ds="http://schemas.openxmlformats.org/officeDocument/2006/customXml" ds:itemID="{FFD01CA2-2EF0-400D-99FE-FFDB4C7C225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40cc361-4a72-4782-94b9-284449b7c053"/>
    <ds:schemaRef ds:uri="http://purl.org/dc/elements/1.1/"/>
    <ds:schemaRef ds:uri="http://schemas.microsoft.com/office/2006/metadata/properties"/>
    <ds:schemaRef ds:uri="f6d340d4-156e-4e71-87af-b9fdd0cdcd0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TotalTime>
  <Words>811</Words>
  <Application>Microsoft Office PowerPoint</Application>
  <PresentationFormat>Widescreen</PresentationFormat>
  <Paragraphs>114</Paragraphs>
  <Slides>17</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ABeeZee</vt:lpstr>
      <vt:lpstr>Arial</vt:lpstr>
      <vt:lpstr>Broadway</vt:lpstr>
      <vt:lpstr>Calibri</vt:lpstr>
      <vt:lpstr>Calibri Light</vt:lpstr>
      <vt:lpstr>Mountains of Christmas</vt:lpstr>
      <vt:lpstr>Wingdings</vt:lpstr>
      <vt:lpstr>Office Theme</vt:lpstr>
      <vt:lpstr>PowerPoint Presentation</vt:lpstr>
      <vt:lpstr>Disclaimer</vt:lpstr>
      <vt:lpstr>Agenda</vt:lpstr>
      <vt:lpstr>What is bias?</vt:lpstr>
      <vt:lpstr>Let’s think of places where bias creeps in…</vt:lpstr>
      <vt:lpstr>More areas where bias creeps in…</vt:lpstr>
      <vt:lpstr>And even more areas where bias creeps in</vt:lpstr>
      <vt:lpstr>Where do we find the data?</vt:lpstr>
      <vt:lpstr>DATA EXAMPLES</vt:lpstr>
      <vt:lpstr>MORE DATA</vt:lpstr>
      <vt:lpstr>Addressing Bias and Finding a Solution</vt:lpstr>
      <vt:lpstr>How do we prepare ourselves and our staff?</vt:lpstr>
      <vt:lpstr>Our P&amp;PS: Where do we begin?</vt:lpstr>
      <vt:lpstr>Now we want to hear from you…  What pitfalls and peaks lie ahead for you as you tackle this important work</vt:lpstr>
      <vt:lpstr>Resources for further reflection and study</vt:lpstr>
      <vt:lpstr>Business Partners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Hatcher, Kristopher L.</dc:creator>
  <cp:lastModifiedBy>Daniel Barkowitz</cp:lastModifiedBy>
  <cp:revision>11</cp:revision>
  <dcterms:created xsi:type="dcterms:W3CDTF">2021-12-17T21:03:28Z</dcterms:created>
  <dcterms:modified xsi:type="dcterms:W3CDTF">2022-05-13T15:55:20Z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0x010100998314D4AFA49F4D8B813230A7CC2DE9</vt:lpwstr>
  </property>
  <property fmtid="{D5CDD505-2E9C-101B-9397-08002B2CF9AE}" pid="3" name="_AdHocReviewCycleID">
    <vt:i4>1612681120</vt:i4>
  </property>
  <property fmtid="{D5CDD505-2E9C-101B-9397-08002B2CF9AE}" pid="4" name="_NewReviewCycle">
    <vt:lpwstr/>
  </property>
  <property fmtid="{D5CDD505-2E9C-101B-9397-08002B2CF9AE}" pid="5" name="_EmailSubject">
    <vt:lpwstr>Presentation Ideas - 5 of them.....</vt:lpwstr>
  </property>
  <property fmtid="{D5CDD505-2E9C-101B-9397-08002B2CF9AE}" pid="6" name="_AuthorEmail">
    <vt:lpwstr>dbarkowitz@valenciacollege.edu</vt:lpwstr>
  </property>
  <property fmtid="{D5CDD505-2E9C-101B-9397-08002B2CF9AE}" pid="7" name="_AuthorEmailDisplayName">
    <vt:lpwstr>Daniel Barkowitz</vt:lpwstr>
  </property>
  <property fmtid="{D5CDD505-2E9C-101B-9397-08002B2CF9AE}" pid="8" name="Order">
    <vt:r8>27100</vt:r8>
  </property>
  <property fmtid="{D5CDD505-2E9C-101B-9397-08002B2CF9AE}" pid="9" name="_ExtendedDescription">
    <vt:lpwstr/>
  </property>
  <property fmtid="{D5CDD505-2E9C-101B-9397-08002B2CF9AE}" pid="10" name="TriggerFlowInfo">
    <vt:lpwstr/>
  </property>
  <property fmtid="{D5CDD505-2E9C-101B-9397-08002B2CF9AE}" pid="11" name="_SourceUrl">
    <vt:lpwstr/>
  </property>
  <property fmtid="{D5CDD505-2E9C-101B-9397-08002B2CF9AE}" pid="12" name="_SharedFileIndex">
    <vt:lpwstr/>
  </property>
  <property fmtid="{D5CDD505-2E9C-101B-9397-08002B2CF9AE}" pid="13" name="ComplianceAssetId">
    <vt:lpwstr/>
  </property>
</Properties>
</file>